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66" r:id="rId6"/>
    <p:sldId id="261" r:id="rId7"/>
    <p:sldId id="260" r:id="rId8"/>
    <p:sldId id="268" r:id="rId9"/>
    <p:sldId id="264" r:id="rId10"/>
    <p:sldId id="270" r:id="rId11"/>
    <p:sldId id="262" r:id="rId12"/>
    <p:sldId id="272" r:id="rId13"/>
    <p:sldId id="273" r:id="rId14"/>
    <p:sldId id="271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</p:sldIdLst>
  <p:sldSz cx="18288000" cy="10287000"/>
  <p:notesSz cx="6858000" cy="9144000"/>
  <p:embeddedFontLst>
    <p:embeddedFont>
      <p:font typeface="GangwonEduPower" panose="02020603020101020101" pitchFamily="18" charset="-127"/>
      <p:regular r:id="rId32"/>
      <p:bold r:id="rId33"/>
    </p:embeddedFont>
    <p:embeddedFont>
      <p:font typeface="Pretendard Bold" panose="02000803000000020004" pitchFamily="2" charset="-127"/>
      <p:bold r:id="rId34"/>
    </p:embeddedFont>
    <p:embeddedFont>
      <p:font typeface="Pretendard Medium" panose="02000603000000020004" pitchFamily="2" charset="-127"/>
      <p:regular r:id="rId35"/>
      <p:bold r:id="rId36"/>
    </p:embeddedFont>
    <p:embeddedFont>
      <p:font typeface="Pretendard Regular" panose="02000503000000020004" pitchFamily="2" charset="-127"/>
      <p:regular r:id="rId37"/>
    </p:embeddedFont>
    <p:embeddedFont>
      <p:font typeface="Pretendard SemiBold" panose="02000703000000020004" pitchFamily="2" charset="-127"/>
      <p:regular r:id="rId38"/>
      <p:bold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Arial Narrow" panose="020B060402020202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55" autoAdjust="0"/>
    <p:restoredTop sz="94687" autoAdjust="0"/>
  </p:normalViewPr>
  <p:slideViewPr>
    <p:cSldViewPr>
      <p:cViewPr varScale="1">
        <p:scale>
          <a:sx n="64" d="100"/>
          <a:sy n="64" d="100"/>
        </p:scale>
        <p:origin x="20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3162-1A69-AA48-B8CD-F7DE847BB03C}" type="datetimeFigureOut">
              <a:rPr kumimoji="1" lang="ko-KR" altLang="en-US" smtClean="0"/>
              <a:t>2024. 11. 19.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B346B-DDD1-5445-81F3-DC97E2C2F9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961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46B-DDD1-5445-81F3-DC97E2C2F92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319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46B-DDD1-5445-81F3-DC97E2C2F92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442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46B-DDD1-5445-81F3-DC97E2C2F92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9090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AAA4-F59B-5D5D-4488-01A66EF6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941004-FCB7-85B4-7B09-AE9AFBFC9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EF85B9-09F5-4D0A-2AC5-989784A18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4EFFA-1BD0-250B-40ED-A2A0390A3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46B-DDD1-5445-81F3-DC97E2C2F92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551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457700" y="6743700"/>
            <a:ext cx="2082800" cy="762000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870700" y="6743700"/>
            <a:ext cx="2082800" cy="762000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334500" y="6743700"/>
            <a:ext cx="2082800" cy="762000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747500" y="6743700"/>
            <a:ext cx="2082800" cy="762000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3657600" y="4508500"/>
            <a:ext cx="109728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1500" b="0" i="0" u="none" strike="noStrike" dirty="0">
                <a:solidFill>
                  <a:srgbClr val="15704D"/>
                </a:solidFill>
                <a:ea typeface="GangwonEduPower"/>
              </a:rPr>
              <a:t>분류기</a:t>
            </a:r>
            <a:endParaRPr lang="ko-KR" sz="115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57600" y="2781300"/>
            <a:ext cx="109728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1500" b="0" i="0" u="none" strike="noStrike" dirty="0">
                <a:solidFill>
                  <a:srgbClr val="FF7F4D"/>
                </a:solidFill>
                <a:ea typeface="GangwonEduPower"/>
              </a:rPr>
              <a:t>음식 이미지</a:t>
            </a:r>
            <a:endParaRPr lang="ko-KR" sz="11500" b="0" i="0" u="none" strike="noStrike" dirty="0">
              <a:solidFill>
                <a:srgbClr val="FF7F4D"/>
              </a:solidFill>
              <a:ea typeface="GangwonEduPow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제주대학교 컴퓨터공학과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605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1" i="0" u="none" strike="noStrike" dirty="0">
                <a:solidFill>
                  <a:srgbClr val="F1F1F1"/>
                </a:solidFill>
                <a:latin typeface="Pretendard SemiBold"/>
              </a:rPr>
              <a:t>2</a:t>
            </a:r>
            <a:r>
              <a:rPr lang="en-US" altLang="ko-KR" sz="2200" b="1" i="0" u="none" strike="noStrike" dirty="0">
                <a:solidFill>
                  <a:srgbClr val="F1F1F1"/>
                </a:solidFill>
                <a:latin typeface="Pretendard SemiBold"/>
              </a:rPr>
              <a:t>023208017</a:t>
            </a:r>
            <a:r>
              <a:rPr lang="ko-KR" altLang="en-US" sz="2200" b="1" i="0" u="none" strike="noStrike" dirty="0">
                <a:solidFill>
                  <a:srgbClr val="F1F1F1"/>
                </a:solidFill>
                <a:latin typeface="Pretendard SemiBold"/>
              </a:rPr>
              <a:t> 이지민</a:t>
            </a:r>
            <a:endParaRPr lang="en-US" sz="2200" b="1" i="0" u="none" strike="noStrike" dirty="0">
              <a:solidFill>
                <a:srgbClr val="F1F1F1"/>
              </a:solidFill>
              <a:latin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91000" y="69088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15704D"/>
                </a:solidFill>
                <a:ea typeface="Pretendard Medium"/>
              </a:rPr>
              <a:t>전체 개요</a:t>
            </a:r>
            <a:endParaRPr lang="ko-KR" sz="2500" b="0" i="0" u="none" strike="noStrike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04000" y="69088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15704D"/>
                </a:solidFill>
                <a:ea typeface="Pretendard Medium"/>
              </a:rPr>
              <a:t>데이터 </a:t>
            </a:r>
            <a:r>
              <a:rPr lang="ko-KR" altLang="en-US" sz="2500" b="0" i="0" u="none" strike="noStrike" dirty="0" err="1">
                <a:solidFill>
                  <a:srgbClr val="15704D"/>
                </a:solidFill>
                <a:ea typeface="Pretendard Medium"/>
              </a:rPr>
              <a:t>전처리</a:t>
            </a:r>
            <a:endParaRPr lang="ko-KR" sz="2500" b="0" i="0" u="none" strike="noStrike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067800" y="69088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en-US" altLang="ko-KR" sz="2500" b="0" i="0" u="none" strike="noStrike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68100" y="69088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dirty="0">
                <a:solidFill>
                  <a:srgbClr val="15704D"/>
                </a:solidFill>
                <a:ea typeface="Pretendard Medium"/>
              </a:rPr>
              <a:t>결과</a:t>
            </a:r>
            <a:endParaRPr lang="ko-KR" sz="2500" b="0" i="0" u="none" strike="noStrike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69D799-936D-B966-65BF-0611CC8BCF54}"/>
              </a:ext>
            </a:extLst>
          </p:cNvPr>
          <p:cNvSpPr txBox="1"/>
          <p:nvPr/>
        </p:nvSpPr>
        <p:spPr>
          <a:xfrm>
            <a:off x="9067800" y="68961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dirty="0">
                <a:solidFill>
                  <a:srgbClr val="15704D"/>
                </a:solidFill>
                <a:ea typeface="Pretendard Medium"/>
              </a:rPr>
              <a:t>모델 학습</a:t>
            </a:r>
            <a:endParaRPr lang="ko-KR" sz="2500" b="0" i="0" u="none" strike="noStrike" dirty="0">
              <a:solidFill>
                <a:srgbClr val="15704D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7E4A0D-D523-DA1B-B226-2654854F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AC5976-C1AE-3779-C0C0-A849EFD2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E4D305-3EA7-2331-87D2-C9554208B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4A53D2A3-42E2-803F-675C-9E92D2CF04A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69310AD-6F17-A35D-70BB-3B8D8970FD9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60A4B59-6177-D425-05C0-702A4CF7BC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7CFFB6E1-CBC1-103B-E7EC-5A4F7360BFCA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</a:t>
            </a: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9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1BC55AF-2A9A-BEC3-C852-0905EFC535AF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데이터 전처리의 목표 및 과정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5DC1C5B-D0F2-0EBF-D727-1CBD1EE26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25700"/>
            <a:ext cx="8839200" cy="634241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27C825BC-56A1-66AE-E6A4-3897528D2C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222407" y="2451099"/>
            <a:ext cx="5723785" cy="6291613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1CE37245-E3A1-CDA7-7C2E-4F81B8D71402}"/>
              </a:ext>
            </a:extLst>
          </p:cNvPr>
          <p:cNvSpPr txBox="1"/>
          <p:nvPr/>
        </p:nvSpPr>
        <p:spPr>
          <a:xfrm>
            <a:off x="11391899" y="40005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3600" b="0" i="0" u="none" strike="noStrike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b="0" i="0" u="none" strike="noStrike" spc="-200" dirty="0">
                <a:solidFill>
                  <a:srgbClr val="15704D"/>
                </a:solidFill>
                <a:ea typeface="Pretendard Bold"/>
              </a:rPr>
              <a:t> 픽셀 값을 </a:t>
            </a:r>
            <a:r>
              <a:rPr lang="en-US" altLang="ko-KR" sz="3600" b="0" i="0" u="none" strike="noStrike" spc="-200" dirty="0">
                <a:solidFill>
                  <a:srgbClr val="15704D"/>
                </a:solidFill>
                <a:ea typeface="Pretendard Bold"/>
              </a:rPr>
              <a:t>0-1</a:t>
            </a:r>
            <a:r>
              <a:rPr lang="ko-KR" altLang="en-US" sz="3600" b="0" i="0" u="none" strike="noStrike" spc="-200" dirty="0">
                <a:solidFill>
                  <a:srgbClr val="15704D"/>
                </a:solidFill>
                <a:ea typeface="Pretendard Bold"/>
              </a:rPr>
              <a:t> 사이로 조정</a:t>
            </a:r>
            <a:endParaRPr lang="en-US" altLang="ko-KR" sz="3600" b="0" i="0" u="none" strike="noStrike" spc="-200" dirty="0">
              <a:solidFill>
                <a:srgbClr val="15704D"/>
              </a:solidFill>
              <a:ea typeface="Pretendard Bold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600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spc="-200" dirty="0">
                <a:solidFill>
                  <a:srgbClr val="15704D"/>
                </a:solidFill>
                <a:ea typeface="Pretendard Bold"/>
              </a:rPr>
              <a:t> 회전</a:t>
            </a:r>
            <a:endParaRPr lang="en-US" altLang="ko-KR" sz="3600" spc="-200" dirty="0">
              <a:solidFill>
                <a:srgbClr val="15704D"/>
              </a:solidFill>
              <a:ea typeface="Pretendard Bold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600" b="0" i="0" u="none" strike="noStrike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b="0" i="0" u="none" strike="noStrike" spc="-200" dirty="0">
                <a:solidFill>
                  <a:srgbClr val="15704D"/>
                </a:solidFill>
                <a:ea typeface="Pretendard Bold"/>
              </a:rPr>
              <a:t> 수평 이동</a:t>
            </a:r>
            <a:endParaRPr lang="en-US" altLang="ko-KR" sz="3600" b="0" i="0" u="none" strike="noStrike" spc="-200" dirty="0">
              <a:solidFill>
                <a:srgbClr val="15704D"/>
              </a:solidFill>
              <a:ea typeface="Pretendard Bold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600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spc="-200" dirty="0">
                <a:solidFill>
                  <a:srgbClr val="15704D"/>
                </a:solidFill>
                <a:ea typeface="Pretendard Bold"/>
              </a:rPr>
              <a:t> 수직 이동</a:t>
            </a:r>
            <a:endParaRPr lang="en-US" altLang="ko-KR" sz="3600" spc="-200" dirty="0">
              <a:solidFill>
                <a:srgbClr val="15704D"/>
              </a:solidFill>
              <a:ea typeface="Pretendard Bold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600" b="0" i="0" u="none" strike="noStrike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b="0" i="0" u="none" strike="noStrike" spc="-200" dirty="0">
                <a:solidFill>
                  <a:srgbClr val="15704D"/>
                </a:solidFill>
                <a:ea typeface="Pretendard Bold"/>
              </a:rPr>
              <a:t> 확대 </a:t>
            </a:r>
            <a:r>
              <a:rPr lang="en-US" altLang="ko-KR" sz="3600" b="0" i="0" u="none" strike="noStrike" spc="-200" dirty="0">
                <a:solidFill>
                  <a:srgbClr val="15704D"/>
                </a:solidFill>
                <a:ea typeface="Pretendard Bold"/>
              </a:rPr>
              <a:t>/</a:t>
            </a:r>
            <a:r>
              <a:rPr lang="ko-KR" altLang="en-US" sz="3600" b="0" i="0" u="none" strike="noStrike" spc="-200" dirty="0">
                <a:solidFill>
                  <a:srgbClr val="15704D"/>
                </a:solidFill>
                <a:ea typeface="Pretendard Bold"/>
              </a:rPr>
              <a:t> 축소</a:t>
            </a:r>
            <a:endParaRPr lang="en-US" altLang="ko-KR" sz="3600" b="0" i="0" u="none" strike="noStrike" spc="-200" dirty="0">
              <a:solidFill>
                <a:srgbClr val="15704D"/>
              </a:solidFill>
              <a:ea typeface="Pretendard Bold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600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spc="-200" dirty="0">
                <a:solidFill>
                  <a:srgbClr val="15704D"/>
                </a:solidFill>
                <a:ea typeface="Pretendard Bold"/>
              </a:rPr>
              <a:t> 수평 반전</a:t>
            </a:r>
            <a:endParaRPr lang="en-US" altLang="ko-KR" sz="36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14" name="TextBox 35">
            <a:extLst>
              <a:ext uri="{FF2B5EF4-FFF2-40B4-BE49-F238E27FC236}">
                <a16:creationId xmlns:a16="http://schemas.microsoft.com/office/drawing/2014/main" id="{2B023351-959F-230B-3F6F-887437AE6519}"/>
              </a:ext>
            </a:extLst>
          </p:cNvPr>
          <p:cNvSpPr txBox="1"/>
          <p:nvPr/>
        </p:nvSpPr>
        <p:spPr>
          <a:xfrm>
            <a:off x="11391899" y="2705100"/>
            <a:ext cx="5554293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800" spc="-200" dirty="0">
                <a:solidFill>
                  <a:srgbClr val="15704D"/>
                </a:solidFill>
                <a:ea typeface="Pretendard Bold"/>
              </a:rPr>
              <a:t>데이터 전처리를 위한 </a:t>
            </a:r>
            <a:endParaRPr lang="en-US" altLang="ko-KR" sz="2800" spc="-200" dirty="0">
              <a:solidFill>
                <a:srgbClr val="15704D"/>
              </a:solidFill>
              <a:ea typeface="Pretendard Bold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800" spc="-200" dirty="0" err="1">
                <a:solidFill>
                  <a:srgbClr val="15704D"/>
                </a:solidFill>
                <a:ea typeface="Pretendard Bold"/>
              </a:rPr>
              <a:t>ImageDataGenerator</a:t>
            </a:r>
            <a:r>
              <a:rPr lang="en-US" altLang="ko-KR" sz="2800" spc="-200" dirty="0">
                <a:solidFill>
                  <a:srgbClr val="15704D"/>
                </a:solidFill>
                <a:ea typeface="Pretendard Bold"/>
              </a:rPr>
              <a:t> </a:t>
            </a:r>
            <a:r>
              <a:rPr lang="ko-KR" altLang="en-US" sz="2800" spc="-200" dirty="0">
                <a:solidFill>
                  <a:srgbClr val="15704D"/>
                </a:solidFill>
                <a:ea typeface="Pretendard Bold"/>
              </a:rPr>
              <a:t>코드</a:t>
            </a:r>
            <a:endParaRPr lang="en-US" altLang="ko-KR" sz="28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7505B91C-90A6-EA5C-3924-91D31C14E4E7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F062331D-A42A-3637-EB51-4F4C4F9CD8B2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2305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10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4546600" y="-419100"/>
            <a:ext cx="762000" cy="7099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46800" y="5829300"/>
            <a:ext cx="5994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2966700" y="-419100"/>
            <a:ext cx="762000" cy="7099300"/>
          </a:xfrm>
          <a:prstGeom prst="rect">
            <a:avLst/>
          </a:prstGeom>
          <a:effectLst>
            <a:outerShdw blurRad="5783" dist="70338" dir="8100000">
              <a:srgbClr val="000000">
                <a:alpha val="1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학습 데이터 준비 및 학습 과정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6000" y="2882900"/>
            <a:ext cx="514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학습 데이터 준비 및 설정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44200" y="2882900"/>
            <a:ext cx="5194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모델 학습 과정 설명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48800" y="7264400"/>
            <a:ext cx="782955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ea typeface="Pretendard Medium"/>
              </a:rPr>
              <a:t>학습 목표는 손실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ea typeface="Pretendard Medium"/>
              </a:rPr>
              <a:t>(loss)</a:t>
            </a:r>
            <a:r>
              <a:rPr lang="ko-KR" altLang="en-US" sz="2800" spc="-200" dirty="0">
                <a:solidFill>
                  <a:srgbClr val="15704D"/>
                </a:solidFill>
                <a:ea typeface="Pretendard Medium"/>
              </a:rPr>
              <a:t>을 줄이고</a:t>
            </a:r>
            <a:r>
              <a:rPr lang="en-US" altLang="ko-KR" sz="2800" spc="-200" dirty="0">
                <a:solidFill>
                  <a:srgbClr val="15704D"/>
                </a:solidFill>
                <a:ea typeface="Pretendard Medium"/>
              </a:rPr>
              <a:t>,</a:t>
            </a:r>
            <a:r>
              <a:rPr lang="ko-KR" altLang="en-US" sz="2800" spc="-200" dirty="0">
                <a:solidFill>
                  <a:srgbClr val="15704D"/>
                </a:solidFill>
                <a:ea typeface="Pretendard Medium"/>
              </a:rPr>
              <a:t> 정확도</a:t>
            </a:r>
            <a:r>
              <a:rPr lang="en-US" altLang="ko-KR" sz="2800" spc="-200" dirty="0">
                <a:solidFill>
                  <a:srgbClr val="15704D"/>
                </a:solidFill>
                <a:ea typeface="Pretendard Medium"/>
              </a:rPr>
              <a:t>(accuracy)</a:t>
            </a:r>
            <a:r>
              <a:rPr lang="ko-KR" altLang="en-US" sz="2800" spc="-200" dirty="0" err="1">
                <a:solidFill>
                  <a:srgbClr val="15704D"/>
                </a:solidFill>
                <a:ea typeface="Pretendard Medium"/>
              </a:rPr>
              <a:t>를</a:t>
            </a:r>
            <a:r>
              <a:rPr lang="ko-KR" altLang="en-US" sz="2800" spc="-200" dirty="0">
                <a:solidFill>
                  <a:srgbClr val="15704D"/>
                </a:solidFill>
                <a:ea typeface="Pretendard Medium"/>
              </a:rPr>
              <a:t> 높이는 것</a:t>
            </a:r>
            <a:endParaRPr lang="en-US" altLang="ko-KR" sz="2800" spc="-200" dirty="0">
              <a:solidFill>
                <a:srgbClr val="15704D"/>
              </a:solidFill>
              <a:ea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학습이 진행되면서 손실 값은 낮아지고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정확도는 높아지도록 모델을 최적화함</a:t>
            </a:r>
            <a:r>
              <a:rPr lang="ko-KR" altLang="en-US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-&gt;</a:t>
            </a:r>
            <a:r>
              <a:rPr lang="ko-KR" altLang="en-US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</a:t>
            </a:r>
            <a:r>
              <a:rPr lang="en-US" sz="2800" spc="-200" dirty="0" err="1">
                <a:solidFill>
                  <a:srgbClr val="15704D"/>
                </a:solidFill>
                <a:latin typeface="Pretendard Medium"/>
                <a:ea typeface="Pretendard Medium"/>
              </a:rPr>
              <a:t>model.fit</a:t>
            </a:r>
            <a:r>
              <a:rPr lang="ko-KR" altLang="en-US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함수 사용</a:t>
            </a:r>
            <a:endParaRPr lang="en-US" sz="28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pic>
        <p:nvPicPr>
          <p:cNvPr id="22" name="그림 2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47A9789-4E0A-0DF3-F24D-9096186D8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3968749"/>
            <a:ext cx="7880350" cy="2927351"/>
          </a:xfrm>
          <a:prstGeom prst="rect">
            <a:avLst/>
          </a:prstGeom>
        </p:spPr>
      </p:pic>
      <p:sp>
        <p:nvSpPr>
          <p:cNvPr id="23" name="TextBox 17">
            <a:extLst>
              <a:ext uri="{FF2B5EF4-FFF2-40B4-BE49-F238E27FC236}">
                <a16:creationId xmlns:a16="http://schemas.microsoft.com/office/drawing/2014/main" id="{802B7014-4789-B2F9-8D5C-5EF45281A712}"/>
              </a:ext>
            </a:extLst>
          </p:cNvPr>
          <p:cNvSpPr txBox="1"/>
          <p:nvPr/>
        </p:nvSpPr>
        <p:spPr>
          <a:xfrm>
            <a:off x="908050" y="7340600"/>
            <a:ext cx="788035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800" spc="-200" dirty="0" err="1">
                <a:solidFill>
                  <a:srgbClr val="15704D"/>
                </a:solidFill>
                <a:latin typeface="Pretendard Medium"/>
                <a:ea typeface="Pretendard Medium"/>
              </a:rPr>
              <a:t>flow_from_directory</a:t>
            </a:r>
            <a:r>
              <a:rPr lang="ko-KR" altLang="en-US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함수로 이미지 데이터를 생성하고 배치 단위로 모델에 공급하여 학습</a:t>
            </a:r>
            <a:endParaRPr lang="en-US" altLang="ko-KR" sz="2800" spc="-200" dirty="0">
              <a:solidFill>
                <a:srgbClr val="15704D"/>
              </a:solidFill>
              <a:latin typeface="Pretendard Medium"/>
              <a:ea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배치 크기 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32,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800" b="0" i="0" u="none" strike="noStrike" spc="-200" dirty="0" err="1">
                <a:solidFill>
                  <a:srgbClr val="15704D"/>
                </a:solidFill>
                <a:latin typeface="Pretendard Medium"/>
                <a:ea typeface="Pretendard Medium"/>
              </a:rPr>
              <a:t>에포크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10</a:t>
            </a:r>
            <a:r>
              <a:rPr lang="ko-KR" altLang="en-US" sz="2800" b="0" i="0" u="none" strike="noStrike" spc="-200" dirty="0" err="1">
                <a:solidFill>
                  <a:srgbClr val="15704D"/>
                </a:solidFill>
                <a:latin typeface="Pretendard Medium"/>
                <a:ea typeface="Pretendard Medium"/>
              </a:rPr>
              <a:t>으로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학습 설정</a:t>
            </a:r>
            <a:endParaRPr lang="en-US" sz="28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90934D-E77B-D9A8-F7A2-4EBB4994E0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0" y="4000500"/>
            <a:ext cx="7289800" cy="1498600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65909C7-1362-6301-4AA3-3323F6AA49AE}"/>
              </a:ext>
            </a:extLst>
          </p:cNvPr>
          <p:cNvSpPr txBox="1"/>
          <p:nvPr/>
        </p:nvSpPr>
        <p:spPr>
          <a:xfrm>
            <a:off x="5334000" y="61341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15704D"/>
                </a:solidFill>
                <a:latin typeface="Pretendard SemiBold"/>
              </a:rPr>
              <a:t>#</a:t>
            </a:r>
            <a:r>
              <a:rPr lang="ko-KR" altLang="en-US" sz="2000" b="0" i="0" u="none" strike="noStrike" dirty="0">
                <a:solidFill>
                  <a:srgbClr val="15704D"/>
                </a:solidFill>
                <a:latin typeface="Pretendard SemiBold"/>
              </a:rPr>
              <a:t> 다중 클래스 분류</a:t>
            </a:r>
            <a:endParaRPr lang="en-US" sz="2000" b="0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E1F01324-46C6-7F0A-7172-7040CE73EAE7}"/>
              </a:ext>
            </a:extLst>
          </p:cNvPr>
          <p:cNvSpPr txBox="1"/>
          <p:nvPr/>
        </p:nvSpPr>
        <p:spPr>
          <a:xfrm>
            <a:off x="5334000" y="52832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15704D"/>
                </a:solidFill>
                <a:latin typeface="Pretendard SemiBold"/>
              </a:rPr>
              <a:t>#</a:t>
            </a:r>
            <a:r>
              <a:rPr lang="ko-KR" altLang="en-US" sz="2000" b="0" i="0" u="none" strike="noStrike" dirty="0">
                <a:solidFill>
                  <a:srgbClr val="15704D"/>
                </a:solidFill>
                <a:latin typeface="Pretendard SemiBold"/>
              </a:rPr>
              <a:t> 이미지 크기</a:t>
            </a:r>
            <a:endParaRPr lang="en-US" sz="2000" b="0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AC022BC4-FE27-99BE-96FE-74526395486E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A1155DE4-1DB2-E4B1-740F-8282A1902934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31" name="그림 30" descr="텍스트, 멀티미디어 소프트웨어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86CF9FCA-04CE-8FF1-76AD-6B19999852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b="14675"/>
          <a:stretch/>
        </p:blipFill>
        <p:spPr>
          <a:xfrm>
            <a:off x="9696450" y="5676900"/>
            <a:ext cx="7334250" cy="12515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4FE4F-1118-CAB0-5CD8-0334A627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C5EDA2-E6C7-84A1-25A5-6B6AA66F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98F856-3395-035B-A3B1-7DF071E7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A6E7FEC-69E9-B102-9510-96397A712F7C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11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9FB29F26-F080-93CB-DDF1-B4FF5FC03967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E84F8CC4-63EA-00BD-8836-529587628019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8" name="그림 7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9F7F076-45F1-3231-3C04-59B6CADF0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4" y="1854200"/>
            <a:ext cx="17120216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B5F0EC-F105-5DE7-E708-723FE44C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49B88E-06CC-64E9-680C-65E9425D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1DF148C-D25D-229B-C054-80E61229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EC635BB-5898-D8EB-6EC3-2F371029C295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12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D3D48082-699C-DC1F-DAE8-4350F996D43C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1B4FA5A0-4620-77AA-A147-368A1950B6EB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6" name="그림 5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7FC349-C0E8-3C0A-A1F4-A73B30373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9" y="1562100"/>
            <a:ext cx="15848907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5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45C2F-D2FE-F1AC-E149-232AE6B9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7E590EF-58B8-8E03-DC39-3AFAA0FD9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12E8DF-E067-E118-D59C-374EBDB0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87604B1-EA4E-8E26-E606-7A461FE40696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13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7E385AF6-E98F-D6C7-1A07-4745E4843510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96157E8B-8B62-8FEB-D76A-C247FE8024B6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16" name="그림 15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B3CC540-642B-14FD-06E8-9287034B8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66800"/>
            <a:ext cx="12433704" cy="8064090"/>
          </a:xfrm>
          <a:prstGeom prst="rect">
            <a:avLst/>
          </a:prstGeom>
        </p:spPr>
      </p:pic>
      <p:pic>
        <p:nvPicPr>
          <p:cNvPr id="19" name="그림 18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31E3D7BE-1C68-8E38-DA59-B8B9E47FB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6"/>
          <a:stretch/>
        </p:blipFill>
        <p:spPr>
          <a:xfrm>
            <a:off x="215496" y="1066390"/>
            <a:ext cx="10008407" cy="80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7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4FCD3A-6A4E-1A0B-881E-2A70E4F1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274731-1295-2E31-E1BC-E9A731DF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57FD95-5D98-57D1-25CA-136A8C50C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A56B3AB-B308-B6B8-2D68-DBD01FD0B53A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14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C8983779-1569-CA1F-C4B0-49C7563595FE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9D60674C-8F3E-0E36-CD1B-F3C45FF08F89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011873DF-5003-ADA4-0460-A8EF76B8FA83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학습 결과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8" name="그림 7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726D78CB-738E-C335-8F40-C7445296D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413000"/>
            <a:ext cx="8890000" cy="5771213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55ED2425-0E05-368B-6BB3-418CCC0419B6}"/>
              </a:ext>
            </a:extLst>
          </p:cNvPr>
          <p:cNvSpPr txBox="1"/>
          <p:nvPr/>
        </p:nvSpPr>
        <p:spPr>
          <a:xfrm>
            <a:off x="10363200" y="2717800"/>
            <a:ext cx="74422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파란색 선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훈련 데이터에서의 정확도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(Train Accuracy)</a:t>
            </a:r>
          </a:p>
          <a:p>
            <a:pPr marL="342900" lvl="0" indent="-342900" algn="l">
              <a:lnSpc>
                <a:spcPct val="124499"/>
              </a:lnSpc>
              <a:buFont typeface="Wingdings" pitchFamily="2" charset="2"/>
              <a:buChar char="à"/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학습이 진행됨에 따라 정확도가 꾸준히 상승하며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 </a:t>
            </a: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에포크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9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에서 약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90%</a:t>
            </a: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에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도달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342900" lvl="0" indent="-342900" algn="l">
              <a:lnSpc>
                <a:spcPct val="124499"/>
              </a:lnSpc>
              <a:buFont typeface="Wingdings" pitchFamily="2" charset="2"/>
              <a:buChar char="à"/>
            </a:pP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주황색 선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검증 데이터에서의 정확도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(Validation Accuracy)</a:t>
            </a:r>
          </a:p>
          <a:p>
            <a:pPr marL="342900" lvl="0" indent="-342900" algn="l">
              <a:lnSpc>
                <a:spcPct val="124499"/>
              </a:lnSpc>
              <a:buFont typeface="Wingdings" pitchFamily="2" charset="2"/>
              <a:buChar char="è"/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검증 정확도 역시 안정적으로 상승하며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에포크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9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에서 약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89%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도달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342900" lvl="0" indent="-342900" algn="l">
              <a:lnSpc>
                <a:spcPct val="124499"/>
              </a:lnSpc>
              <a:buFont typeface="Wingdings" pitchFamily="2" charset="2"/>
              <a:buChar char="è"/>
            </a:pP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훈련과 검증의 유사성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훈련 정확도와 검증 정확도가 매우 유사하게 상승하며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과적합이 발생하지 않았음을 확인할 수 있음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4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EC7074-D73D-6E28-0CFF-80C5DEE65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80843A-7034-2003-89E8-68EDF8FF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E4053EF-3600-5ECE-CDE9-DC16538C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9DA6A20-932C-6170-73C1-03B608331056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15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26FE330D-EA9B-1DA1-122D-8219B0D47CE8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537C62DC-97A4-40AE-C179-11D1C0291CFD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3429E941-0C11-4468-0A4A-C816EC008505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학습 결과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AF8EB187-8C54-05B1-1220-0752A551FDF7}"/>
              </a:ext>
            </a:extLst>
          </p:cNvPr>
          <p:cNvSpPr txBox="1"/>
          <p:nvPr/>
        </p:nvSpPr>
        <p:spPr>
          <a:xfrm>
            <a:off x="10363200" y="2794000"/>
            <a:ext cx="74422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파란색 선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훈련 데이터에서의 손실 값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(Train Loss)</a:t>
            </a:r>
          </a:p>
          <a:p>
            <a:pPr marL="342900" lvl="0" indent="-342900" algn="l">
              <a:lnSpc>
                <a:spcPct val="124499"/>
              </a:lnSpc>
              <a:buFont typeface="Wingdings" pitchFamily="2" charset="2"/>
              <a:buChar char="à"/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초기 손실 값이 높았으나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학습이 진행되면서 꾸준히 감소하여 </a:t>
            </a: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에포크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9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에서 약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1.0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까지 </a:t>
            </a: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줄어듬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342900" lvl="0" indent="-342900" algn="l">
              <a:lnSpc>
                <a:spcPct val="124499"/>
              </a:lnSpc>
              <a:buFont typeface="Wingdings" pitchFamily="2" charset="2"/>
              <a:buChar char="à"/>
            </a:pP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주황색 선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검증 데이터에서의 손실 값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(Validation Loss)</a:t>
            </a:r>
          </a:p>
          <a:p>
            <a:pPr marL="342900" lvl="0" indent="-342900" algn="l">
              <a:lnSpc>
                <a:spcPct val="124499"/>
              </a:lnSpc>
              <a:buFont typeface="Wingdings" pitchFamily="2" charset="2"/>
              <a:buChar char="è"/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검증 손실 역시 빠르게 감소하여 </a:t>
            </a: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에포크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9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에서 약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1.1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로 안정화됨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342900" lvl="0" indent="-342900" algn="l">
              <a:lnSpc>
                <a:spcPct val="124499"/>
              </a:lnSpc>
              <a:buFont typeface="Wingdings" pitchFamily="2" charset="2"/>
              <a:buChar char="è"/>
            </a:pP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훈련과 검증의 유사성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훈련 손실과 검증 손실이 거의 유사한 수준으로 감소하며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과적합이 발생하지 않았음을 보여줌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 descr="라인, 그래프, 텍스트, 도표이(가) 표시된 사진&#10;&#10;자동 생성된 설명">
            <a:extLst>
              <a:ext uri="{FF2B5EF4-FFF2-40B4-BE49-F238E27FC236}">
                <a16:creationId xmlns:a16="http://schemas.microsoft.com/office/drawing/2014/main" id="{A8CBE389-B723-79BE-DA50-15FA2FEDA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73324"/>
            <a:ext cx="8839200" cy="573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3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50B9F-0F38-F131-153D-2EF2F74F4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42DD69-6886-8674-EB99-8903B788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01D114-E4D6-0D3D-2522-9071A1E9E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AAB9B7D-BF01-FAD4-0F74-FE413BE9EF44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16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72B42EB8-8E84-CBBE-DF41-18F16B79D7A6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1595AA31-5A98-CB0D-1CAB-A296EA74DA5A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7A834555-BB24-5F71-27EA-FF2453E55DE2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학습 결과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1B5FDD46-7230-EEF4-EC04-DCD90FDABC8C}"/>
              </a:ext>
            </a:extLst>
          </p:cNvPr>
          <p:cNvSpPr txBox="1"/>
          <p:nvPr/>
        </p:nvSpPr>
        <p:spPr>
          <a:xfrm>
            <a:off x="9601200" y="2794000"/>
            <a:ext cx="82042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혼동 행렬은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Pizza, Burger, Sushi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등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 주요 음식 클래스에 대한 모델의 분류 성능을 나타냄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대각선 값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올바르게 예측된 샘플 수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비대각선 값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잘못 분류된 샘플 수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pizza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는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개의 샘플 중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개를 정확히 예측하였고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개는 다른 클래스로 잘못 예측됨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Steak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와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Soup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간의 약간의 혼동이 관찰되며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일부 샘플이 </a:t>
            </a: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오분류되었음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전반적으로 대각선 값이 크며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모델이 높은 분류 정확도를 보임을 확인할 수 있음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8B8B8F56-F6E0-8D01-E3D4-A0EEC991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60600"/>
            <a:ext cx="76962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19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0082B2-A8D4-6E72-DECE-3CAA0667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CD4F38-2A04-867B-2CC2-AC5CF82A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83E9896-3429-7A3E-5479-419E4B75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E45B408-9246-57CE-5B07-335233D4A266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17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39AAF9FC-1DAB-8F3E-695A-3634D0AD4B44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C66BC156-9CBA-AA12-E6D9-9E46768598D8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7E829AE5-60CD-A3C1-66E9-6816CA3CF558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음식 인식 후 영양 정보 제공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10" name="그림 9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3788B603-472A-0534-2587-089F04F12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2241254"/>
            <a:ext cx="13525500" cy="66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7AD8A0-729F-BB2F-0E2C-F4041AF7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EF4D5F-6C04-BF41-0424-5E592862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B72B6D-1CAD-BE86-8D10-5D852690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6A57E2B-EB7D-7848-D2E2-282EE06D0CDD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18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56DA8C09-B028-B6D6-4ADF-109584C9C262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0DE06720-935E-6D71-67DF-96ACA4952323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74B91980-2B88-D6A9-9B96-08501883C12F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음식 인식 후 영양 정보 제공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11" name="그림 10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3CFEB461-477F-FDF5-E018-FEF2EEF81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095500"/>
            <a:ext cx="14122400" cy="6414423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DE76F0D9-887F-9316-6AAD-D26BA35A3C0B}"/>
              </a:ext>
            </a:extLst>
          </p:cNvPr>
          <p:cNvSpPr txBox="1"/>
          <p:nvPr/>
        </p:nvSpPr>
        <p:spPr>
          <a:xfrm>
            <a:off x="1746250" y="8712200"/>
            <a:ext cx="1715135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15704D"/>
                </a:solidFill>
                <a:latin typeface="Pretendard Medium"/>
              </a:rPr>
              <a:t>food-101 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latin typeface="Pretendard Medium"/>
              </a:rPr>
              <a:t>클래스 이름을 기반으로 </a:t>
            </a:r>
            <a:r>
              <a:rPr lang="en-US" altLang="ko-KR" sz="2800" b="1" spc="-200" dirty="0">
                <a:solidFill>
                  <a:srgbClr val="15704D"/>
                </a:solidFill>
                <a:latin typeface="Pretendard Medium"/>
              </a:rPr>
              <a:t>USDA API</a:t>
            </a:r>
            <a:r>
              <a:rPr lang="ko-KR" altLang="en-US" sz="2800" b="1" spc="-200" dirty="0" err="1">
                <a:solidFill>
                  <a:srgbClr val="15704D"/>
                </a:solidFill>
                <a:latin typeface="Pretendard Medium"/>
              </a:rPr>
              <a:t>를</a:t>
            </a:r>
            <a:r>
              <a:rPr lang="ko-KR" altLang="en-US" sz="2800" b="1" spc="-200" dirty="0">
                <a:solidFill>
                  <a:srgbClr val="15704D"/>
                </a:solidFill>
                <a:latin typeface="Pretendard Medium"/>
              </a:rPr>
              <a:t> 호출하여 데이터를 자동으로 입력하는 </a:t>
            </a:r>
            <a:r>
              <a:rPr lang="en-US" altLang="ko-KR" sz="2800" b="1" spc="-200" dirty="0">
                <a:solidFill>
                  <a:srgbClr val="15704D"/>
                </a:solidFill>
                <a:latin typeface="Pretendard Medium"/>
              </a:rPr>
              <a:t>python </a:t>
            </a:r>
            <a:r>
              <a:rPr lang="ko-KR" altLang="en-US" sz="2800" b="1" spc="-200" dirty="0">
                <a:solidFill>
                  <a:srgbClr val="15704D"/>
                </a:solidFill>
                <a:latin typeface="Pretendard Medium"/>
              </a:rPr>
              <a:t>예제 코드</a:t>
            </a:r>
            <a:endParaRPr lang="en-US" sz="2800" b="1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94367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3937000"/>
            <a:ext cx="7099300" cy="375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4546600" y="-419100"/>
            <a:ext cx="762000" cy="7099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146800" y="5829300"/>
            <a:ext cx="59944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12846050" y="-400050"/>
            <a:ext cx="762000" cy="7099300"/>
          </a:xfrm>
          <a:prstGeom prst="rect">
            <a:avLst/>
          </a:prstGeom>
          <a:effectLst>
            <a:outerShdw blurRad="5783" dist="70338" dir="8100000">
              <a:srgbClr val="000000">
                <a:alpha val="1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1F1F1"/>
                </a:solidFill>
                <a:latin typeface="Pretendard Semi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4400" y="2882900"/>
            <a:ext cx="5499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배경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44200" y="2882900"/>
            <a:ext cx="5194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필요성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서론 </a:t>
            </a:r>
            <a:r>
              <a:rPr lang="en-US" altLang="ko-KR" sz="6000" b="1" i="0" u="none" strike="noStrike" dirty="0">
                <a:solidFill>
                  <a:srgbClr val="15704D"/>
                </a:solidFill>
                <a:ea typeface="GangwonEduPower"/>
              </a:rPr>
              <a:t>/</a:t>
            </a:r>
            <a:r>
              <a:rPr lang="ko-KR" altLang="en-US" sz="6000" b="1" i="0" u="none" strike="noStrike" dirty="0">
                <a:solidFill>
                  <a:srgbClr val="15704D"/>
                </a:solidFill>
                <a:ea typeface="GangwonEduPower"/>
              </a:rPr>
              <a:t> </a:t>
            </a: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필요성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91123" y="8255000"/>
            <a:ext cx="710565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2500" b="1" u="none" strike="noStrike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음식 이미지를 자동으로 분류하여 영양 성분을 예측하면 개인 맞춤형 영양 관리가 가능하며</a:t>
            </a:r>
            <a:r>
              <a:rPr lang="en-US" altLang="ko-KR" sz="2500" b="1" u="none" strike="noStrike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,</a:t>
            </a:r>
            <a:r>
              <a:rPr lang="ko-KR" altLang="en-US" sz="2500" b="1" u="none" strike="noStrike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 </a:t>
            </a:r>
            <a:endParaRPr lang="en-US" altLang="ko-KR" sz="2500" b="1" u="none" strike="noStrike" spc="-100" dirty="0">
              <a:solidFill>
                <a:srgbClr val="15704D"/>
              </a:solidFill>
              <a:latin typeface="Arial Narrow" panose="020B0604020202020204" pitchFamily="34" charset="0"/>
              <a:ea typeface="Pretendard Medium"/>
              <a:cs typeface="Arial Narrow" panose="020B0604020202020204" pitchFamily="34" charset="0"/>
            </a:endParaRPr>
          </a:p>
          <a:p>
            <a:pPr lvl="0" algn="ctr">
              <a:lnSpc>
                <a:spcPct val="83000"/>
              </a:lnSpc>
            </a:pPr>
            <a:r>
              <a:rPr lang="ko-KR" altLang="en-US" sz="2500" b="1" u="none" strike="noStrike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이는 건강 증진과 식습관 개선에 기여할 수 있음</a:t>
            </a:r>
            <a:endParaRPr lang="ko-KR" sz="2500" b="1" u="none" strike="noStrike" spc="-100" dirty="0">
              <a:solidFill>
                <a:srgbClr val="15704D"/>
              </a:solidFill>
              <a:latin typeface="Arial Narrow" panose="020B0604020202020204" pitchFamily="34" charset="0"/>
              <a:ea typeface="Pretendard Medium"/>
              <a:cs typeface="Arial Narrow" panose="020B06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20600" y="7353300"/>
            <a:ext cx="4254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*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페이지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내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인물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사진은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예시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이미지입니다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1026" name="Picture 2" descr="Flat lay of family hands eating healthy food. Vegan lunch table top view.  Baked vegetables, fresh salad, berries, bread on a white background Stock  Photo - Alamy">
            <a:extLst>
              <a:ext uri="{FF2B5EF4-FFF2-40B4-BE49-F238E27FC236}">
                <a16:creationId xmlns:a16="http://schemas.microsoft.com/office/drawing/2014/main" id="{044D37D6-667A-AD23-A5D6-647276270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0" b="11757"/>
          <a:stretch/>
        </p:blipFill>
        <p:spPr bwMode="auto">
          <a:xfrm>
            <a:off x="1377949" y="3933325"/>
            <a:ext cx="7099300" cy="383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trition AI - The Best AI Solution for Nutrition Tracking">
            <a:extLst>
              <a:ext uri="{FF2B5EF4-FFF2-40B4-BE49-F238E27FC236}">
                <a16:creationId xmlns:a16="http://schemas.microsoft.com/office/drawing/2014/main" id="{4AC2B984-FC39-82EF-FFDF-24E7D665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99" y="3924300"/>
            <a:ext cx="7105651" cy="387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8C0D0C46-F1FA-C03E-502F-23EF413712A5}"/>
              </a:ext>
            </a:extLst>
          </p:cNvPr>
          <p:cNvSpPr txBox="1"/>
          <p:nvPr/>
        </p:nvSpPr>
        <p:spPr>
          <a:xfrm>
            <a:off x="1336963" y="8267700"/>
            <a:ext cx="710565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2500" b="1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현대 사회에서 건강한 식단 관리의 중요성이 </a:t>
            </a:r>
            <a:endParaRPr lang="en-US" altLang="ko-KR" sz="2500" b="1" spc="-100" dirty="0">
              <a:solidFill>
                <a:srgbClr val="15704D"/>
              </a:solidFill>
              <a:latin typeface="Arial Narrow" panose="020B0604020202020204" pitchFamily="34" charset="0"/>
              <a:ea typeface="Pretendard Medium"/>
              <a:cs typeface="Arial Narrow" panose="020B0604020202020204" pitchFamily="34" charset="0"/>
            </a:endParaRPr>
          </a:p>
          <a:p>
            <a:pPr lvl="0" algn="ctr">
              <a:lnSpc>
                <a:spcPct val="83000"/>
              </a:lnSpc>
            </a:pPr>
            <a:r>
              <a:rPr lang="ko-KR" altLang="en-US" sz="2500" b="1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증가하고 있으며</a:t>
            </a:r>
            <a:r>
              <a:rPr lang="en-US" altLang="ko-KR" sz="2500" b="1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,</a:t>
            </a:r>
            <a:r>
              <a:rPr lang="ko-KR" altLang="en-US" sz="2500" b="1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 많은 사람들이 섭취하는 </a:t>
            </a:r>
            <a:endParaRPr lang="en-US" altLang="ko-KR" sz="2500" b="1" spc="-100" dirty="0">
              <a:solidFill>
                <a:srgbClr val="15704D"/>
              </a:solidFill>
              <a:latin typeface="Arial Narrow" panose="020B0604020202020204" pitchFamily="34" charset="0"/>
              <a:ea typeface="Pretendard Medium"/>
              <a:cs typeface="Arial Narrow" panose="020B0604020202020204" pitchFamily="34" charset="0"/>
            </a:endParaRPr>
          </a:p>
          <a:p>
            <a:pPr lvl="0" algn="ctr">
              <a:lnSpc>
                <a:spcPct val="83000"/>
              </a:lnSpc>
            </a:pPr>
            <a:r>
              <a:rPr lang="ko-KR" altLang="en-US" sz="2500" b="1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음식의 종류와 영양소를 알고 싶어함</a:t>
            </a:r>
            <a:endParaRPr lang="ko-KR" sz="2500" b="1" u="none" strike="noStrike" spc="-100" dirty="0">
              <a:solidFill>
                <a:srgbClr val="15704D"/>
              </a:solidFill>
              <a:latin typeface="Arial Narrow" panose="020B0604020202020204" pitchFamily="34" charset="0"/>
              <a:ea typeface="Pretendard Medium"/>
              <a:cs typeface="Arial Narrow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6505A2-FEB9-64AF-6F55-0D84A1B34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9C82B3-6AF0-3C5C-D416-0F689E844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E8BB9C-5487-73FD-3D48-A22434638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793D324-0B7A-5FCE-4376-A5737C6E3627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19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BE54ABE8-090E-DBCA-C2E0-4C4F0936AC6D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EE78B1E3-77A5-CE0F-F056-349AB91987C9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33115192-255A-3EFB-1E80-CA8337C2A485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음식 인식 후 영양 정보 제공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0144FB9E-A7E5-DD28-3222-83BB3C53E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98548"/>
            <a:ext cx="1408277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81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E32E8-EA42-6066-D93B-00EE17269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42DFCC-4322-1AF4-8398-C3685601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8" y="9502228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9516E28-3C45-3924-CBD0-72139E44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B09DF60-6351-E04B-37F1-1B61556E676B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20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F01AC983-6A21-D28A-BC7C-A2A06269EBE1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5AB52362-6DD2-3390-3E07-3C78D76BEFF4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BE71A385-A228-6F14-BF68-5CE1C24E582D}"/>
              </a:ext>
            </a:extLst>
          </p:cNvPr>
          <p:cNvSpPr txBox="1"/>
          <p:nvPr/>
        </p:nvSpPr>
        <p:spPr>
          <a:xfrm>
            <a:off x="4140200" y="12573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음식 인식 후 영양 정보 제공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B1DF92-2FC2-0323-F240-0FD7B7214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2" b="14043"/>
          <a:stretch/>
        </p:blipFill>
        <p:spPr>
          <a:xfrm>
            <a:off x="2971800" y="2794000"/>
            <a:ext cx="12959013" cy="901700"/>
          </a:xfrm>
          <a:prstGeom prst="rect">
            <a:avLst/>
          </a:prstGeom>
        </p:spPr>
      </p:pic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073EFD5-00A3-903F-EF6C-16BE1E7F3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47" y="3962400"/>
            <a:ext cx="14397953" cy="5067300"/>
          </a:xfrm>
          <a:prstGeom prst="rect">
            <a:avLst/>
          </a:prstGeom>
        </p:spPr>
      </p:pic>
      <p:sp>
        <p:nvSpPr>
          <p:cNvPr id="11" name="TextBox 17">
            <a:extLst>
              <a:ext uri="{FF2B5EF4-FFF2-40B4-BE49-F238E27FC236}">
                <a16:creationId xmlns:a16="http://schemas.microsoft.com/office/drawing/2014/main" id="{C6D5777E-7385-66F6-B1B3-A5419B41F753}"/>
              </a:ext>
            </a:extLst>
          </p:cNvPr>
          <p:cNvSpPr txBox="1"/>
          <p:nvPr/>
        </p:nvSpPr>
        <p:spPr>
          <a:xfrm>
            <a:off x="2935014" y="2127250"/>
            <a:ext cx="313055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15704D"/>
                </a:solidFill>
                <a:latin typeface="Pretendard Medium"/>
              </a:rPr>
              <a:t>API</a:t>
            </a:r>
            <a:r>
              <a:rPr lang="ko-KR" altLang="en-US" sz="2800" b="1" spc="-200" dirty="0">
                <a:solidFill>
                  <a:srgbClr val="15704D"/>
                </a:solidFill>
                <a:latin typeface="Pretendard Medium"/>
              </a:rPr>
              <a:t> 호출 결과</a:t>
            </a:r>
            <a:r>
              <a:rPr lang="en-US" altLang="ko-KR" sz="2800" b="1" spc="-200" dirty="0">
                <a:solidFill>
                  <a:srgbClr val="15704D"/>
                </a:solidFill>
                <a:latin typeface="Pretendard Medium"/>
              </a:rPr>
              <a:t>(</a:t>
            </a:r>
            <a:r>
              <a:rPr lang="ko-KR" altLang="en-US" sz="2800" b="1" spc="-200" dirty="0">
                <a:solidFill>
                  <a:srgbClr val="15704D"/>
                </a:solidFill>
                <a:latin typeface="Pretendard Medium"/>
              </a:rPr>
              <a:t>예시</a:t>
            </a:r>
            <a:r>
              <a:rPr lang="en-US" altLang="ko-KR" sz="2800" b="1" spc="-200" dirty="0">
                <a:solidFill>
                  <a:srgbClr val="15704D"/>
                </a:solidFill>
                <a:latin typeface="Pretendard Medium"/>
              </a:rPr>
              <a:t>)</a:t>
            </a:r>
            <a:endParaRPr lang="en-US" sz="2800" b="1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4726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2F86AE-B3BE-FE72-796A-084FD475A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43B074-3C3A-E1AE-4096-236AB37D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8" y="9502228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EEE36D-CF3A-A913-65E3-6C0ED2D0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DC84503-1489-F53D-CB10-3CAA66190B5D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21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D40722DF-CD20-6978-B33A-7D355D0440C5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6A6CDD82-E84C-FA70-0F03-19EC3FA7BB2C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25D02140-B2EC-FAA4-C74E-5789E2EFC057}"/>
              </a:ext>
            </a:extLst>
          </p:cNvPr>
          <p:cNvSpPr txBox="1"/>
          <p:nvPr/>
        </p:nvSpPr>
        <p:spPr>
          <a:xfrm>
            <a:off x="4140200" y="12573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프로그램 시연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7" name="그림 6" descr="스크린샷, 라인, 도표, 텍스트이(가) 표시된 사진&#10;&#10;자동 생성된 설명">
            <a:extLst>
              <a:ext uri="{FF2B5EF4-FFF2-40B4-BE49-F238E27FC236}">
                <a16:creationId xmlns:a16="http://schemas.microsoft.com/office/drawing/2014/main" id="{BFD70D0E-091F-FF70-9A56-5C0516B5F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252458"/>
            <a:ext cx="9701924" cy="6718416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80719275-611E-64B1-2ED0-A46DDEC93067}"/>
              </a:ext>
            </a:extLst>
          </p:cNvPr>
          <p:cNvSpPr txBox="1"/>
          <p:nvPr/>
        </p:nvSpPr>
        <p:spPr>
          <a:xfrm>
            <a:off x="10744200" y="2461172"/>
            <a:ext cx="723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AutoNum type="arabicPeriod"/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사용자가 음식 이미지 업로드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 algn="l">
              <a:lnSpc>
                <a:spcPct val="124499"/>
              </a:lnSpc>
              <a:buAutoNum type="arabicPeriod"/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딥러닝 모델이 이미지를 분석하여 음식 종류를 분류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 algn="l">
              <a:lnSpc>
                <a:spcPct val="124499"/>
              </a:lnSpc>
              <a:buAutoNum type="arabicPeriod"/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분류된 음식에 대한 칼로리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단백질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지방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탄수화물 등의 영양정보를 제공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 algn="l">
              <a:lnSpc>
                <a:spcPct val="124499"/>
              </a:lnSpc>
              <a:buAutoNum type="arabicPeriod"/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건강한 대체 음식을 추천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 algn="l">
              <a:lnSpc>
                <a:spcPct val="124499"/>
              </a:lnSpc>
              <a:buAutoNum type="arabicPeriod"/>
            </a:pP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예시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사용자가 피자 사진을 업로드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모델이 업로드 된 이미지를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‘Pizza’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 분류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피자의 칼로리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(266kcal), 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단백질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(11g)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등 정보 출력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피자의 대체 음식으로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그릴드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치킨 샐러드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제안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1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C28D9-AA4C-5250-EE6A-12D7CB43A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11EF90-6E43-F414-96E9-0D122453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8" y="9502228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C97D3E2-2D7C-9FEC-5D47-C56F2FF9D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9D19FF6-6FDE-C268-0E5A-A4AB15224475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22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21B0124-4828-30EC-1890-1E6B135D1379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04D25092-9783-2FCC-D11D-DE6A6A5BA515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A327EB6C-FB4C-ED67-80B2-E78F8364B804}"/>
              </a:ext>
            </a:extLst>
          </p:cNvPr>
          <p:cNvSpPr txBox="1"/>
          <p:nvPr/>
        </p:nvSpPr>
        <p:spPr>
          <a:xfrm>
            <a:off x="4140200" y="12573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프로그램 시연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ADF0C11-2642-5E13-C9AB-675647910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9" y="2109733"/>
            <a:ext cx="9853891" cy="6411966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D4A4E05-8E73-303C-EE0E-7260E75B6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2109733"/>
            <a:ext cx="8775700" cy="64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F4B89F-D5B6-6D76-77B1-9A86BE7D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028A34-A9C4-5B28-8706-F5B7E10E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8" y="9502228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5A43BD-8B4E-3AE6-3B17-7F4BC8D2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3B99CC-61D2-62B9-DBC7-E867CD02AFBF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23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136DAD83-C29F-D208-7467-9FC95154FC55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5BB0A9CB-750B-DE25-2A49-3BF531805C5A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BE8D5616-C18C-91C9-FF3A-3F21BC8A8BA4}"/>
              </a:ext>
            </a:extLst>
          </p:cNvPr>
          <p:cNvSpPr txBox="1"/>
          <p:nvPr/>
        </p:nvSpPr>
        <p:spPr>
          <a:xfrm>
            <a:off x="4140200" y="12573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결론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0D405B7-3627-9FB9-25AA-2B254D8374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7467600" y="-3403600"/>
            <a:ext cx="1701800" cy="140081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C1B99D5-7F3B-99C8-E3A8-D36AEAA49F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9004300" y="-1231900"/>
            <a:ext cx="1701800" cy="140208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A1C919-00A4-45BE-4639-A7AF5212C2A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7308850" y="1187450"/>
            <a:ext cx="2070100" cy="139192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sp>
        <p:nvSpPr>
          <p:cNvPr id="10" name="TextBox 32">
            <a:extLst>
              <a:ext uri="{FF2B5EF4-FFF2-40B4-BE49-F238E27FC236}">
                <a16:creationId xmlns:a16="http://schemas.microsoft.com/office/drawing/2014/main" id="{F5B18AE6-F8DD-07C0-8800-1B25C435DFAE}"/>
              </a:ext>
            </a:extLst>
          </p:cNvPr>
          <p:cNvSpPr txBox="1"/>
          <p:nvPr/>
        </p:nvSpPr>
        <p:spPr>
          <a:xfrm>
            <a:off x="1828800" y="3479800"/>
            <a:ext cx="12496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딥러닝 모델로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Food-101 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데이터를 학습하여 약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90~92%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정확도를 달성</a:t>
            </a:r>
            <a:endParaRPr lang="en-US" sz="24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6DAFD686-8B46-41A8-3C8E-A7BFCABB369A}"/>
              </a:ext>
            </a:extLst>
          </p:cNvPr>
          <p:cNvSpPr txBox="1"/>
          <p:nvPr/>
        </p:nvSpPr>
        <p:spPr>
          <a:xfrm>
            <a:off x="1892300" y="292735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ea typeface="Pretendard Bold"/>
              </a:rPr>
              <a:t>음식 분류 정확도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1CCB4F2C-5581-FFA5-2778-49AC6B6E621A}"/>
              </a:ext>
            </a:extLst>
          </p:cNvPr>
          <p:cNvSpPr txBox="1"/>
          <p:nvPr/>
        </p:nvSpPr>
        <p:spPr>
          <a:xfrm>
            <a:off x="2133600" y="7899400"/>
            <a:ext cx="12496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칼로리가 높은 음식에 대해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더 건강한 대안을 제시하여 사용자 선택을 돕는 기능 구현</a:t>
            </a:r>
            <a:endParaRPr lang="en-US" sz="24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14" name="TextBox 35">
            <a:extLst>
              <a:ext uri="{FF2B5EF4-FFF2-40B4-BE49-F238E27FC236}">
                <a16:creationId xmlns:a16="http://schemas.microsoft.com/office/drawing/2014/main" id="{D8785D0F-BCCD-79CA-30A5-B8090013EFB8}"/>
              </a:ext>
            </a:extLst>
          </p:cNvPr>
          <p:cNvSpPr txBox="1"/>
          <p:nvPr/>
        </p:nvSpPr>
        <p:spPr>
          <a:xfrm>
            <a:off x="2209800" y="73533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건강한 대체 음식 추천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3EB36630-F949-B71A-4F14-1D007579C183}"/>
              </a:ext>
            </a:extLst>
          </p:cNvPr>
          <p:cNvSpPr txBox="1"/>
          <p:nvPr/>
        </p:nvSpPr>
        <p:spPr>
          <a:xfrm>
            <a:off x="3416300" y="5753100"/>
            <a:ext cx="11747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분류된 음식의 칼로리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,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단백질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,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지방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,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탄수화물 정보를 사용자에게 제공</a:t>
            </a:r>
            <a:endParaRPr lang="en-US" sz="24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CBC2404C-CBBA-A84A-46A9-37FCC78BE7F8}"/>
              </a:ext>
            </a:extLst>
          </p:cNvPr>
          <p:cNvSpPr txBox="1"/>
          <p:nvPr/>
        </p:nvSpPr>
        <p:spPr>
          <a:xfrm>
            <a:off x="8915400" y="51562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영양 정보 제공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818656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04B278-F9D7-D7DB-EC90-3251354C0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A7CC75-1447-A869-B97D-985844B4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8" y="9502228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49953E-F0AC-2EE6-FF52-873F72F29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040B05E-0BFC-66C5-6D6C-159AF8A7D833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24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E34AD360-D16B-FA7B-A0AD-41EB6AAD420B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EE117382-1606-D769-4E46-71AF3E1A4458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8BCA0BC7-0BDC-5BED-5C0D-F1DEE70F7FCC}"/>
              </a:ext>
            </a:extLst>
          </p:cNvPr>
          <p:cNvSpPr txBox="1"/>
          <p:nvPr/>
        </p:nvSpPr>
        <p:spPr>
          <a:xfrm>
            <a:off x="882650" y="1349922"/>
            <a:ext cx="16814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altLang="ko-KR" sz="6000" dirty="0">
                <a:solidFill>
                  <a:srgbClr val="15704D"/>
                </a:solidFill>
                <a:ea typeface="GangwonEduPower"/>
              </a:rPr>
              <a:t>Inception V3</a:t>
            </a:r>
            <a:r>
              <a:rPr lang="ko-KR" altLang="en-US" sz="6000" dirty="0">
                <a:solidFill>
                  <a:srgbClr val="15704D"/>
                </a:solidFill>
                <a:ea typeface="GangwonEduPower"/>
              </a:rPr>
              <a:t>와 </a:t>
            </a:r>
            <a:r>
              <a:rPr lang="en-US" altLang="ko-KR" sz="6000" dirty="0">
                <a:solidFill>
                  <a:srgbClr val="15704D"/>
                </a:solidFill>
                <a:ea typeface="GangwonEduPower"/>
              </a:rPr>
              <a:t>LLM</a:t>
            </a:r>
            <a:r>
              <a:rPr lang="ko-KR" altLang="en-US" sz="6000" dirty="0">
                <a:solidFill>
                  <a:srgbClr val="15704D"/>
                </a:solidFill>
                <a:ea typeface="GangwonEduPower"/>
              </a:rPr>
              <a:t>을 활용한 음식 이미지 분류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0D64A267-94C4-F04B-752D-0CA1A6D32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4546600" y="-419100"/>
            <a:ext cx="762000" cy="7099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8275397-81D0-980E-2285-C505D9EAE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46800" y="5829300"/>
            <a:ext cx="5994400" cy="12700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316BB624-4AD1-59B9-7D85-2FBE45C8B28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2966700" y="-419100"/>
            <a:ext cx="762000" cy="7099300"/>
          </a:xfrm>
          <a:prstGeom prst="rect">
            <a:avLst/>
          </a:prstGeom>
          <a:effectLst>
            <a:outerShdw blurRad="5783" dist="70338" dir="8100000">
              <a:srgbClr val="000000">
                <a:alpha val="10000"/>
              </a:srgbClr>
            </a:outerShdw>
          </a:effectLst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62F945BA-424C-6AA0-20F8-991D1AA8BEC5}"/>
              </a:ext>
            </a:extLst>
          </p:cNvPr>
          <p:cNvSpPr txBox="1"/>
          <p:nvPr/>
        </p:nvSpPr>
        <p:spPr>
          <a:xfrm>
            <a:off x="2286000" y="2882900"/>
            <a:ext cx="514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>
                <a:solidFill>
                  <a:srgbClr val="15704D"/>
                </a:solidFill>
                <a:ea typeface="Pretendard SemiBold"/>
              </a:rPr>
              <a:t>Inception V3(Vision Model)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685827BF-AE7B-13B7-A381-12679C803E5C}"/>
              </a:ext>
            </a:extLst>
          </p:cNvPr>
          <p:cNvSpPr txBox="1"/>
          <p:nvPr/>
        </p:nvSpPr>
        <p:spPr>
          <a:xfrm>
            <a:off x="10744200" y="2882900"/>
            <a:ext cx="5194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dirty="0">
                <a:solidFill>
                  <a:srgbClr val="15704D"/>
                </a:solidFill>
                <a:ea typeface="Pretendard SemiBold"/>
              </a:rPr>
              <a:t>LLM(Large Language Model)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209A30C6-383C-C0C6-786C-FEF8469A684A}"/>
              </a:ext>
            </a:extLst>
          </p:cNvPr>
          <p:cNvSpPr txBox="1"/>
          <p:nvPr/>
        </p:nvSpPr>
        <p:spPr>
          <a:xfrm>
            <a:off x="9772650" y="8331200"/>
            <a:ext cx="782955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ea typeface="Pretendard Medium"/>
              </a:rPr>
              <a:t>자연어 처리를 담당 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ea typeface="Pretendard Medium"/>
              </a:rPr>
              <a:t>–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ea typeface="Pretendard Medium"/>
              </a:rPr>
              <a:t> 음식 종류를 기반으로 음식 설명 생성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ea typeface="Pretendard Medium"/>
              </a:rPr>
              <a:t>,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ea typeface="Pretendard Medium"/>
              </a:rPr>
              <a:t> 영양 정보 설명 제공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ea typeface="Pretendard Medium"/>
              </a:rPr>
              <a:t>,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ea typeface="Pretendard Medium"/>
              </a:rPr>
              <a:t> 사용자 맞춤형 음식 추천</a:t>
            </a:r>
            <a:endParaRPr lang="en-US" sz="28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9541E12-5ECA-F3A4-8637-A003FD02D4CA}"/>
              </a:ext>
            </a:extLst>
          </p:cNvPr>
          <p:cNvSpPr txBox="1"/>
          <p:nvPr/>
        </p:nvSpPr>
        <p:spPr>
          <a:xfrm>
            <a:off x="1035050" y="8369300"/>
            <a:ext cx="788035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이미지 분류를 담당 </a:t>
            </a:r>
            <a:r>
              <a:rPr lang="en-US" altLang="ko-KR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–</a:t>
            </a:r>
            <a:r>
              <a:rPr lang="ko-KR" altLang="en-US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음식 이미지를 </a:t>
            </a:r>
            <a:r>
              <a:rPr lang="ko-KR" altLang="en-US" sz="2800" spc="-200" dirty="0" err="1">
                <a:solidFill>
                  <a:srgbClr val="15704D"/>
                </a:solidFill>
                <a:latin typeface="Pretendard Medium"/>
                <a:ea typeface="Pretendard Medium"/>
              </a:rPr>
              <a:t>입력받아</a:t>
            </a:r>
            <a:r>
              <a:rPr lang="ko-KR" altLang="en-US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음식 종류 출력</a:t>
            </a:r>
            <a:endParaRPr lang="en-US" sz="28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pic>
        <p:nvPicPr>
          <p:cNvPr id="30" name="그림 29" descr="음식, 피자, 실내, 오븐이(가) 표시된 사진&#10;&#10;자동 생성된 설명">
            <a:extLst>
              <a:ext uri="{FF2B5EF4-FFF2-40B4-BE49-F238E27FC236}">
                <a16:creationId xmlns:a16="http://schemas.microsoft.com/office/drawing/2014/main" id="{B26E9254-84A6-C104-7BED-B18D91D5C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63" y="3753945"/>
            <a:ext cx="4855737" cy="4285155"/>
          </a:xfrm>
          <a:prstGeom prst="rect">
            <a:avLst/>
          </a:prstGeom>
        </p:spPr>
      </p:pic>
      <p:pic>
        <p:nvPicPr>
          <p:cNvPr id="32" name="그림 31" descr="텍스트, 메뉴, 테이블웨어, 스크린샷이(가) 표시된 사진&#10;&#10;자동 생성된 설명">
            <a:extLst>
              <a:ext uri="{FF2B5EF4-FFF2-40B4-BE49-F238E27FC236}">
                <a16:creationId xmlns:a16="http://schemas.microsoft.com/office/drawing/2014/main" id="{73C52234-EE68-B43B-E09F-3DC6623102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749128"/>
            <a:ext cx="4858135" cy="43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85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997951-1DFC-D1C0-14A7-546ECE30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8CCE52-2152-5A73-CE27-6269418D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8" y="9502228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ABB7ED-1A83-9505-0763-FD2678DF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03C7D93-2CCB-6B78-6732-C0517CDB861C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25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57C078A4-F923-E6FD-CF4F-EA2D7BFB0DC3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B2779BFB-E768-4739-4597-D7FFA46D6D93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18893568-AABF-9D40-E82A-9677920B0810}"/>
              </a:ext>
            </a:extLst>
          </p:cNvPr>
          <p:cNvSpPr txBox="1"/>
          <p:nvPr/>
        </p:nvSpPr>
        <p:spPr>
          <a:xfrm>
            <a:off x="869512" y="1349922"/>
            <a:ext cx="16814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altLang="ko-KR" sz="6000" dirty="0">
                <a:solidFill>
                  <a:srgbClr val="15704D"/>
                </a:solidFill>
                <a:ea typeface="GangwonEduPower"/>
              </a:rPr>
              <a:t>Inception V3</a:t>
            </a:r>
            <a:r>
              <a:rPr lang="ko-KR" altLang="en-US" sz="6000" dirty="0">
                <a:solidFill>
                  <a:srgbClr val="15704D"/>
                </a:solidFill>
                <a:ea typeface="GangwonEduPower"/>
              </a:rPr>
              <a:t>와 </a:t>
            </a:r>
            <a:r>
              <a:rPr lang="en-US" altLang="ko-KR" sz="6000" dirty="0">
                <a:solidFill>
                  <a:srgbClr val="15704D"/>
                </a:solidFill>
                <a:ea typeface="GangwonEduPower"/>
              </a:rPr>
              <a:t>LLM</a:t>
            </a:r>
            <a:r>
              <a:rPr lang="ko-KR" altLang="en-US" sz="6000" dirty="0">
                <a:solidFill>
                  <a:srgbClr val="15704D"/>
                </a:solidFill>
                <a:ea typeface="GangwonEduPower"/>
              </a:rPr>
              <a:t>을 활용한 음식 이미지 분류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7" name="그림 6" descr="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C7E3A136-4DDF-0E88-BA6A-E3B673787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16722"/>
            <a:ext cx="9188888" cy="6363148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DD844273-8014-061D-B985-FF4A7D28EF27}"/>
              </a:ext>
            </a:extLst>
          </p:cNvPr>
          <p:cNvSpPr txBox="1"/>
          <p:nvPr/>
        </p:nvSpPr>
        <p:spPr>
          <a:xfrm>
            <a:off x="10623769" y="4132979"/>
            <a:ext cx="723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AutoNum type="arabicPeriod"/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사용자가 음식 이미지를 업로드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 algn="l">
              <a:lnSpc>
                <a:spcPct val="124499"/>
              </a:lnSpc>
              <a:buAutoNum type="arabicPeriod"/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Inception V3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모델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이미지를 분석하여 음식 종류를 예측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 algn="l">
              <a:lnSpc>
                <a:spcPct val="124499"/>
              </a:lnSpc>
              <a:buAutoNum type="arabicPeriod"/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연계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예측된 음식 종류를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입력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은 음식 설명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영양 정보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대체 음식 추천 등을 생성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 algn="l">
              <a:lnSpc>
                <a:spcPct val="124499"/>
              </a:lnSpc>
              <a:buAutoNum type="arabicPeriod"/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사용자에게 텍스트와 그래픽으로 정보를 제공 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 algn="l">
              <a:lnSpc>
                <a:spcPct val="124499"/>
              </a:lnSpc>
              <a:buAutoNum type="arabicPeriod"/>
            </a:pP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685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E8500-9B8B-368D-8CF2-8578EFA7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5FB0FD-CC37-CE92-F947-0AE5E732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8" y="9502228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574DCC-36E6-3C96-E893-EC7C5DD7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3CBD4D7-EF03-C3FC-2753-FEEF1D73DDC2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26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F0AA5238-E083-9C3E-75C3-213E6575DCCA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85E5D2E4-B1D5-92A8-AA62-0E65E5917CEF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53273292-7AFA-D28A-210A-2735459CF899}"/>
              </a:ext>
            </a:extLst>
          </p:cNvPr>
          <p:cNvSpPr txBox="1"/>
          <p:nvPr/>
        </p:nvSpPr>
        <p:spPr>
          <a:xfrm>
            <a:off x="4140200" y="12573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통합된 시스템의 특징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83E3E4-1B2B-B338-19D3-87945A6C3D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7283450" y="-3797300"/>
            <a:ext cx="2070100" cy="140081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172289BB-1FB4-F1DD-5E7C-4C2A807413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8820149" y="-1416050"/>
            <a:ext cx="2070101" cy="140208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C2EBCB5-0B5E-6392-AB6A-FD5D41A8E22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7385050" y="1111250"/>
            <a:ext cx="1917700" cy="139192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sp>
        <p:nvSpPr>
          <p:cNvPr id="10" name="TextBox 32">
            <a:extLst>
              <a:ext uri="{FF2B5EF4-FFF2-40B4-BE49-F238E27FC236}">
                <a16:creationId xmlns:a16="http://schemas.microsoft.com/office/drawing/2014/main" id="{D604F680-3618-30A5-F0B3-FFFC7276AD9D}"/>
              </a:ext>
            </a:extLst>
          </p:cNvPr>
          <p:cNvSpPr txBox="1"/>
          <p:nvPr/>
        </p:nvSpPr>
        <p:spPr>
          <a:xfrm>
            <a:off x="1828800" y="2781300"/>
            <a:ext cx="12496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이미지 분석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(Inception V3)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과 텍스트 생성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(LLM)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을 결합하여 시각 및 언어 정보를 동시에 제공</a:t>
            </a:r>
            <a:endParaRPr lang="en-US" altLang="ko-KR" sz="2400" b="0" i="0" u="none" strike="noStrike" spc="-200" dirty="0">
              <a:solidFill>
                <a:srgbClr val="15704D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sz="2400" spc="-200" dirty="0">
                <a:solidFill>
                  <a:srgbClr val="15704D"/>
                </a:solidFill>
                <a:latin typeface="Pretendard Medium"/>
              </a:rPr>
              <a:t>Inception v3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는 입력 이미지를 분석하여 음식 종류를 정확히 분류</a:t>
            </a:r>
            <a:endParaRPr lang="en-US" altLang="ko-KR" sz="2400" spc="-200" dirty="0">
              <a:solidFill>
                <a:srgbClr val="15704D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LLM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은 음식 이름을 기반으로 자세한 설명과 추가 정보를 생성</a:t>
            </a:r>
            <a:endParaRPr lang="en-US" altLang="ko-KR" sz="2400" spc="-200" dirty="0">
              <a:solidFill>
                <a:srgbClr val="15704D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endParaRPr lang="en-US" sz="24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95DE7243-BA13-2522-F20B-75D6E27F863C}"/>
              </a:ext>
            </a:extLst>
          </p:cNvPr>
          <p:cNvSpPr txBox="1"/>
          <p:nvPr/>
        </p:nvSpPr>
        <p:spPr>
          <a:xfrm>
            <a:off x="1892300" y="22479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시각적 정보와 언어적 설명의 조합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1D5B57D2-D484-CBCE-FCFF-E2318B0C9F04}"/>
              </a:ext>
            </a:extLst>
          </p:cNvPr>
          <p:cNvSpPr txBox="1"/>
          <p:nvPr/>
        </p:nvSpPr>
        <p:spPr>
          <a:xfrm>
            <a:off x="2133600" y="7899400"/>
            <a:ext cx="12496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단순한 분류 </a:t>
            </a:r>
            <a:r>
              <a:rPr lang="ko-KR" altLang="en-US" sz="2400" b="0" i="0" u="none" strike="noStrike" spc="-200" dirty="0" err="1">
                <a:solidFill>
                  <a:srgbClr val="15704D"/>
                </a:solidFill>
                <a:latin typeface="Pretendard Medium"/>
              </a:rPr>
              <a:t>결과뿐만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아니라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,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사용자 친화적인 설명과 추천을 제공</a:t>
            </a:r>
            <a:endParaRPr lang="en-US" sz="24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14" name="TextBox 35">
            <a:extLst>
              <a:ext uri="{FF2B5EF4-FFF2-40B4-BE49-F238E27FC236}">
                <a16:creationId xmlns:a16="http://schemas.microsoft.com/office/drawing/2014/main" id="{98225C29-B965-A2F8-7F86-5B0911BBDAE8}"/>
              </a:ext>
            </a:extLst>
          </p:cNvPr>
          <p:cNvSpPr txBox="1"/>
          <p:nvPr/>
        </p:nvSpPr>
        <p:spPr>
          <a:xfrm>
            <a:off x="2209800" y="73533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사용자 경험 강화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CE9A150C-6116-5298-B809-E4F17B2AD860}"/>
              </a:ext>
            </a:extLst>
          </p:cNvPr>
          <p:cNvSpPr txBox="1"/>
          <p:nvPr/>
        </p:nvSpPr>
        <p:spPr>
          <a:xfrm>
            <a:off x="3416300" y="5143500"/>
            <a:ext cx="11747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en-US" sz="2400" spc="-200" dirty="0">
                <a:solidFill>
                  <a:srgbClr val="15704D"/>
                </a:solidFill>
                <a:latin typeface="Pretendard Medium"/>
              </a:rPr>
              <a:t>LLM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을 사용하면 새로운 음식 종류에 대한 설명과 추천을 쉽게 확장 가능</a:t>
            </a:r>
            <a:endParaRPr lang="en-US" altLang="ko-KR" sz="2400" spc="-200" dirty="0">
              <a:solidFill>
                <a:srgbClr val="15704D"/>
              </a:solidFill>
              <a:latin typeface="Pretendard Medium"/>
            </a:endParaRPr>
          </a:p>
          <a:p>
            <a:pPr lvl="0" algn="r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데이터셋에 없는 음식도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LLM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의 일반화 능력을 통해 설명 생성 가능</a:t>
            </a:r>
            <a:endParaRPr lang="en-US" altLang="ko-KR" sz="2400" b="0" i="0" u="none" strike="noStrike" spc="-200" dirty="0">
              <a:solidFill>
                <a:srgbClr val="15704D"/>
              </a:solidFill>
              <a:latin typeface="Pretendard Medium"/>
            </a:endParaRPr>
          </a:p>
          <a:p>
            <a:pPr lvl="0" algn="r">
              <a:lnSpc>
                <a:spcPct val="124499"/>
              </a:lnSpc>
            </a:pP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사용자 건강 목표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(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다이어트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,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고단백 식단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)</a:t>
            </a:r>
            <a:r>
              <a:rPr lang="ko-KR" altLang="en-US" sz="2400" spc="-200" dirty="0" err="1">
                <a:solidFill>
                  <a:srgbClr val="15704D"/>
                </a:solidFill>
                <a:latin typeface="Pretendard Medium"/>
              </a:rPr>
              <a:t>에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따른 맞춤형 추천도 가능</a:t>
            </a:r>
            <a:endParaRPr lang="en-US" sz="24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CDD8CB91-D55A-3E55-E96E-5687C41ACCED}"/>
              </a:ext>
            </a:extLst>
          </p:cNvPr>
          <p:cNvSpPr txBox="1"/>
          <p:nvPr/>
        </p:nvSpPr>
        <p:spPr>
          <a:xfrm>
            <a:off x="8915400" y="46863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ea typeface="Pretendard Bold"/>
              </a:rPr>
              <a:t>확장 가능성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4166254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386A6-0053-F1EF-6BE5-94E41D54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18F91CB-214F-02F7-265E-C2B5E5EF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8" y="9502228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F54AA9-7112-5DEB-03EC-106DEB8D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C461C14-8E01-A2DE-A8E5-00615EEBB155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27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6F50003-E3F1-300A-2278-9C3D892BDD77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146289CE-0BC3-CEA0-5F2D-262A7FEF2D27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18A4FC56-E636-56BF-B11B-74B53F350048}"/>
              </a:ext>
            </a:extLst>
          </p:cNvPr>
          <p:cNvSpPr txBox="1"/>
          <p:nvPr/>
        </p:nvSpPr>
        <p:spPr>
          <a:xfrm>
            <a:off x="4140200" y="12573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향후 확장 가능성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6EFA772-551E-B81D-8E5A-EA7092D378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347663" y="3089549"/>
            <a:ext cx="6172200" cy="5172075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sp>
        <p:nvSpPr>
          <p:cNvPr id="10" name="TextBox 32">
            <a:extLst>
              <a:ext uri="{FF2B5EF4-FFF2-40B4-BE49-F238E27FC236}">
                <a16:creationId xmlns:a16="http://schemas.microsoft.com/office/drawing/2014/main" id="{196AAE7F-58F7-1A77-7FDA-2FBFA3F4D42B}"/>
              </a:ext>
            </a:extLst>
          </p:cNvPr>
          <p:cNvSpPr txBox="1"/>
          <p:nvPr/>
        </p:nvSpPr>
        <p:spPr>
          <a:xfrm>
            <a:off x="1371600" y="4753522"/>
            <a:ext cx="4241799" cy="8471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3200" b="0" i="0" u="none" strike="noStrike" spc="-200" dirty="0">
                <a:solidFill>
                  <a:srgbClr val="15704D"/>
                </a:solidFill>
                <a:latin typeface="Pretendard Medium"/>
              </a:rPr>
              <a:t>LL</a:t>
            </a:r>
            <a:r>
              <a:rPr lang="en-US" sz="3200" spc="-200" dirty="0">
                <a:solidFill>
                  <a:srgbClr val="15704D"/>
                </a:solidFill>
                <a:latin typeface="Pretendard Medium"/>
              </a:rPr>
              <a:t>M</a:t>
            </a:r>
            <a:r>
              <a:rPr lang="ko-KR" altLang="en-US" sz="3200" spc="-200" dirty="0" err="1">
                <a:solidFill>
                  <a:srgbClr val="15704D"/>
                </a:solidFill>
                <a:latin typeface="Pretendard Medium"/>
              </a:rPr>
              <a:t>에</a:t>
            </a:r>
            <a:r>
              <a:rPr lang="ko-KR" altLang="en-US" sz="3200" spc="-200" dirty="0">
                <a:solidFill>
                  <a:srgbClr val="15704D"/>
                </a:solidFill>
                <a:latin typeface="Pretendard Medium"/>
              </a:rPr>
              <a:t> 새로운 음식 데이터를 추가 학습하여 더 많은 종류의 음식 지원</a:t>
            </a:r>
            <a:endParaRPr lang="en-US" sz="32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01E768C0-0B5C-CB03-B6BC-EAFD630CCD18}"/>
              </a:ext>
            </a:extLst>
          </p:cNvPr>
          <p:cNvSpPr txBox="1"/>
          <p:nvPr/>
        </p:nvSpPr>
        <p:spPr>
          <a:xfrm>
            <a:off x="1447800" y="3510236"/>
            <a:ext cx="4013199" cy="4902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4000" b="0" i="0" u="none" strike="noStrike" spc="-200" dirty="0">
                <a:solidFill>
                  <a:srgbClr val="15704D"/>
                </a:solidFill>
                <a:ea typeface="Pretendard Bold"/>
              </a:rPr>
              <a:t>다양한 음식 데이터</a:t>
            </a:r>
            <a:endParaRPr lang="ko-KR" sz="40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6B5DB1B-D6D3-EE67-036F-8FF0EC6C89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6129338" y="3090862"/>
            <a:ext cx="6172200" cy="5172076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6EC8651-F0E8-DF17-843A-EAB3265D38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11853862" y="3089549"/>
            <a:ext cx="6172200" cy="5172076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sp>
        <p:nvSpPr>
          <p:cNvPr id="17" name="TextBox 32">
            <a:extLst>
              <a:ext uri="{FF2B5EF4-FFF2-40B4-BE49-F238E27FC236}">
                <a16:creationId xmlns:a16="http://schemas.microsoft.com/office/drawing/2014/main" id="{F643B1EA-EFA4-1A39-1D41-319BB954D1C2}"/>
              </a:ext>
            </a:extLst>
          </p:cNvPr>
          <p:cNvSpPr txBox="1"/>
          <p:nvPr/>
        </p:nvSpPr>
        <p:spPr>
          <a:xfrm>
            <a:off x="7112001" y="4829722"/>
            <a:ext cx="4241799" cy="8471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Pretendard Medium"/>
              </a:rPr>
              <a:t>사용자 건강 상태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Pretendard Medium"/>
              </a:rPr>
              <a:t>(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Pretendard Medium"/>
              </a:rPr>
              <a:t>예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Pretendard Medium"/>
              </a:rPr>
              <a:t>: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Pretendard Medium"/>
              </a:rPr>
              <a:t> 칼로리 제한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Pretendard Medium"/>
              </a:rPr>
              <a:t>,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Pretendard Medium"/>
              </a:rPr>
              <a:t> 알레르기 정보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Pretendard Medium"/>
              </a:rPr>
              <a:t>)</a:t>
            </a:r>
            <a:r>
              <a:rPr lang="ko-KR" altLang="en-US" sz="3200" b="0" i="0" u="none" strike="noStrike" spc="-200" dirty="0" err="1">
                <a:solidFill>
                  <a:srgbClr val="15704D"/>
                </a:solidFill>
                <a:latin typeface="Pretendard Medium"/>
              </a:rPr>
              <a:t>를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Pretendard Medium"/>
              </a:rPr>
              <a:t> 반영한 개인화된 추천</a:t>
            </a:r>
            <a:endParaRPr lang="en-US" sz="32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B689E550-59A5-ED9A-DEC9-4995D21292DB}"/>
              </a:ext>
            </a:extLst>
          </p:cNvPr>
          <p:cNvSpPr txBox="1"/>
          <p:nvPr/>
        </p:nvSpPr>
        <p:spPr>
          <a:xfrm>
            <a:off x="7315200" y="3510236"/>
            <a:ext cx="4013199" cy="4902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4000" b="0" i="0" u="none" strike="noStrike" spc="-200" dirty="0">
                <a:solidFill>
                  <a:srgbClr val="15704D"/>
                </a:solidFill>
                <a:ea typeface="Pretendard Bold"/>
              </a:rPr>
              <a:t>사용자 </a:t>
            </a:r>
            <a:r>
              <a:rPr lang="ko-KR" altLang="en-US" sz="4000" b="0" i="0" u="none" strike="noStrike" spc="-200" dirty="0" err="1">
                <a:solidFill>
                  <a:srgbClr val="15704D"/>
                </a:solidFill>
                <a:ea typeface="Pretendard Bold"/>
              </a:rPr>
              <a:t>맞춤화</a:t>
            </a:r>
            <a:endParaRPr lang="ko-KR" sz="40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0F1F8419-3EEA-117F-05ED-764BD67938B8}"/>
              </a:ext>
            </a:extLst>
          </p:cNvPr>
          <p:cNvSpPr txBox="1"/>
          <p:nvPr/>
        </p:nvSpPr>
        <p:spPr>
          <a:xfrm>
            <a:off x="12877800" y="4905922"/>
            <a:ext cx="4241799" cy="8471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Pretendard Medium"/>
              </a:rPr>
              <a:t>스마트폰 카메라를 통한 실시간 음식 분석 및 텍스트 출력</a:t>
            </a:r>
            <a:endParaRPr lang="en-US" sz="32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20" name="TextBox 33">
            <a:extLst>
              <a:ext uri="{FF2B5EF4-FFF2-40B4-BE49-F238E27FC236}">
                <a16:creationId xmlns:a16="http://schemas.microsoft.com/office/drawing/2014/main" id="{E116A3C6-9B9A-DF12-C87E-BDE184A78DA9}"/>
              </a:ext>
            </a:extLst>
          </p:cNvPr>
          <p:cNvSpPr txBox="1"/>
          <p:nvPr/>
        </p:nvSpPr>
        <p:spPr>
          <a:xfrm>
            <a:off x="13080999" y="3619500"/>
            <a:ext cx="4013199" cy="4902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4000" b="0" i="0" u="none" strike="noStrike" spc="-200" dirty="0">
                <a:solidFill>
                  <a:srgbClr val="15704D"/>
                </a:solidFill>
                <a:ea typeface="Pretendard Bold"/>
              </a:rPr>
              <a:t>실시간 처리</a:t>
            </a:r>
            <a:endParaRPr lang="ko-KR" sz="40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966022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D83CAD-CDCB-4B80-D5C9-49C4524FD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A1F35A0-DD57-67FD-A3E0-E22B4419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8" y="9502228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84A3B64-DDEE-03FF-A2E5-A50205D1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3AFF086-9F50-0F6E-81A5-AD92B62BE5B3}"/>
              </a:ext>
            </a:extLst>
          </p:cNvPr>
          <p:cNvSpPr txBox="1"/>
          <p:nvPr/>
        </p:nvSpPr>
        <p:spPr>
          <a:xfrm>
            <a:off x="12801600" y="9702800"/>
            <a:ext cx="510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>
                <a:solidFill>
                  <a:srgbClr val="F7EFE2"/>
                </a:solidFill>
                <a:latin typeface="Pretendard SemiBold"/>
              </a:rPr>
              <a:t>컴퓨터공학과 </a:t>
            </a: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2023208017</a:t>
            </a:r>
            <a:r>
              <a:rPr lang="ko-KR" altLang="en-US" sz="2200" dirty="0">
                <a:solidFill>
                  <a:srgbClr val="F7EFE2"/>
                </a:solidFill>
                <a:latin typeface="Pretendard SemiBold"/>
              </a:rPr>
              <a:t> 이지민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1B0B75F8-3FD1-109F-66CC-C862CFA2F8D5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F89EC249-2705-EBBB-DF39-AC71246A1581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2FB0BFCA-539F-14AC-671B-700E29489947}"/>
              </a:ext>
            </a:extLst>
          </p:cNvPr>
          <p:cNvSpPr txBox="1"/>
          <p:nvPr/>
        </p:nvSpPr>
        <p:spPr>
          <a:xfrm>
            <a:off x="4032250" y="4109764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11500" b="0" i="0" u="none" strike="noStrike" dirty="0">
                <a:solidFill>
                  <a:srgbClr val="15704D"/>
                </a:solidFill>
                <a:ea typeface="GangwonEduPower"/>
              </a:rPr>
              <a:t>감사합니다</a:t>
            </a:r>
            <a:endParaRPr lang="ko-KR" sz="115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</p:spTree>
    <p:extLst>
      <p:ext uri="{BB962C8B-B14F-4D97-AF65-F5344CB8AC3E}">
        <p14:creationId xmlns:p14="http://schemas.microsoft.com/office/powerpoint/2010/main" val="381933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4076700"/>
            <a:ext cx="57658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6019800"/>
            <a:ext cx="58039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930400" y="2209800"/>
            <a:ext cx="762000" cy="1854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930400" y="4191000"/>
            <a:ext cx="762000" cy="1854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930400" y="6007100"/>
            <a:ext cx="762000" cy="1854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관련 연구</a:t>
            </a:r>
            <a:r>
              <a:rPr lang="ko-KR" altLang="en-US" sz="6000" b="1" i="0" u="none" strike="noStrike" dirty="0">
                <a:solidFill>
                  <a:srgbClr val="15704D"/>
                </a:solidFill>
                <a:ea typeface="GangwonEduPower"/>
              </a:rPr>
              <a:t> </a:t>
            </a:r>
            <a:r>
              <a:rPr lang="en-US" altLang="ko-KR" sz="6000" b="1" i="0" u="none" strike="noStrike" dirty="0">
                <a:solidFill>
                  <a:srgbClr val="15704D"/>
                </a:solidFill>
                <a:ea typeface="GangwonEduPower"/>
              </a:rPr>
              <a:t>/</a:t>
            </a:r>
            <a:r>
              <a:rPr lang="ko-KR" altLang="en-US" sz="6000" b="1" i="0" u="none" strike="noStrike" dirty="0">
                <a:solidFill>
                  <a:srgbClr val="15704D"/>
                </a:solidFill>
                <a:ea typeface="GangwonEduPower"/>
              </a:rPr>
              <a:t> </a:t>
            </a: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내용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32200" y="2781300"/>
            <a:ext cx="35306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 spc="-200" dirty="0">
                <a:solidFill>
                  <a:srgbClr val="15704D"/>
                </a:solidFill>
                <a:latin typeface="Pretendard Medium"/>
              </a:rPr>
              <a:t>Food-101</a:t>
            </a:r>
            <a:r>
              <a:rPr lang="ko-KR" altLang="en-US" sz="2500" b="1" i="0" u="none" strike="noStrike" spc="-200" dirty="0">
                <a:solidFill>
                  <a:srgbClr val="15704D"/>
                </a:solidFill>
                <a:latin typeface="Pretendard Medium"/>
              </a:rPr>
              <a:t> 데이터셋을 사용한 음식 분류 연구</a:t>
            </a:r>
            <a:endParaRPr lang="en-US" sz="2500" b="1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8600" y="28956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15704D"/>
                </a:solidFill>
                <a:ea typeface="Pretendard SemiBold"/>
              </a:rPr>
              <a:t>관련 연구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30600" y="4382518"/>
            <a:ext cx="4495800" cy="51968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1" i="0" u="none" strike="noStrike" spc="-200" dirty="0">
                <a:solidFill>
                  <a:srgbClr val="15704D"/>
                </a:solidFill>
                <a:ea typeface="Pretendard Medium"/>
              </a:rPr>
              <a:t>이 데이터셋을 활용한 연구들은 </a:t>
            </a:r>
            <a:r>
              <a:rPr lang="en-US" altLang="ko-KR" sz="2400" b="1" i="0" u="none" strike="noStrike" spc="-200" dirty="0">
                <a:solidFill>
                  <a:srgbClr val="15704D"/>
                </a:solidFill>
                <a:ea typeface="Pretendard Medium"/>
              </a:rPr>
              <a:t>CNN(Convolutional Neural Network)</a:t>
            </a:r>
            <a:r>
              <a:rPr lang="ko-KR" altLang="en-US" sz="2400" b="1" i="0" u="none" strike="noStrike" spc="-200" dirty="0">
                <a:solidFill>
                  <a:srgbClr val="15704D"/>
                </a:solidFill>
                <a:ea typeface="Pretendard Medium"/>
              </a:rPr>
              <a:t>을 주로 사용하여 높은 성능을 달성</a:t>
            </a:r>
            <a:endParaRPr lang="ko-KR" sz="24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8600" y="48768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내용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505200" y="6299200"/>
            <a:ext cx="44577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딥러닝을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사용해 음식 이미지를 보고 음식 종류를 인식하며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영양 정보를 제공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98600" y="66929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목표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20600" y="8407400"/>
            <a:ext cx="4254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*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페이지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내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인물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사진은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예시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이미지입니다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22" name="그림 21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BC64460A-86B0-CC2D-8D6C-129271B0E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552700"/>
            <a:ext cx="8775700" cy="61942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997700" y="3937000"/>
            <a:ext cx="4292600" cy="4038600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549400" y="3937000"/>
            <a:ext cx="4292600" cy="4038600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446000" y="3937000"/>
            <a:ext cx="4292600" cy="4038600"/>
          </a:xfrm>
          <a:prstGeom prst="rect">
            <a:avLst/>
          </a:prstGeom>
          <a:effectLst>
            <a:outerShdw blurRad="60999" dist="1554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5400000">
            <a:off x="3314700" y="1905000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5400000">
            <a:off x="8763000" y="1905000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5400000">
            <a:off x="14211300" y="1905000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sz="6000" b="0" i="0" u="none" strike="noStrike" dirty="0">
                <a:solidFill>
                  <a:srgbClr val="15704D"/>
                </a:solidFill>
                <a:ea typeface="GangwonEduPower"/>
              </a:rPr>
              <a:t>프로</a:t>
            </a: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젝트</a:t>
            </a:r>
            <a:r>
              <a:rPr lang="en-US" sz="6000" b="0" i="0" u="none" strike="noStrike" dirty="0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ea typeface="GangwonEduPower"/>
              </a:rPr>
              <a:t>목표</a:t>
            </a:r>
            <a:r>
              <a:rPr lang="en-US" sz="6000" b="0" i="0" u="none" strike="noStrike" dirty="0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ea typeface="GangwonEduPower"/>
              </a:rPr>
              <a:t>및</a:t>
            </a:r>
            <a:r>
              <a:rPr lang="en-US" sz="6000" b="0" i="0" u="none" strike="noStrike" dirty="0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개요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20000" y="8509000"/>
            <a:ext cx="3035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ea typeface="Pretendard Medium"/>
              </a:rPr>
              <a:t>모델 학습 및 평가</a:t>
            </a:r>
            <a:endParaRPr 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55500" y="8420100"/>
            <a:ext cx="467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최종 결과 및 분석</a:t>
            </a:r>
            <a:endParaRPr 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95400" y="8509000"/>
            <a:ext cx="4800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데이터 수집</a:t>
            </a:r>
            <a:r>
              <a:rPr lang="en-US" altLang="ko-KR" sz="2800" b="1" i="0" u="none" strike="noStrike" spc="-200" dirty="0">
                <a:solidFill>
                  <a:srgbClr val="15704D"/>
                </a:solidFill>
                <a:ea typeface="Pretendard Medium"/>
              </a:rPr>
              <a:t>,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 </a:t>
            </a:r>
            <a:r>
              <a:rPr lang="ko-KR" altLang="en-US" sz="2800" b="1" i="0" u="none" strike="noStrike" spc="-200" dirty="0" err="1">
                <a:solidFill>
                  <a:srgbClr val="15704D"/>
                </a:solidFill>
                <a:ea typeface="Pretendard Medium"/>
              </a:rPr>
              <a:t>전처리</a:t>
            </a:r>
            <a:endParaRPr 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425700" y="2882900"/>
            <a:ext cx="2603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15704D"/>
                </a:solidFill>
                <a:ea typeface="Pretendard SemiBold"/>
              </a:rPr>
              <a:t>데이터 수집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66000" y="28829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15704D"/>
                </a:solidFill>
                <a:ea typeface="Pretendard SemiBold"/>
              </a:rPr>
              <a:t>모델 학습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814300" y="28829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결과 분석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1F1F1"/>
                </a:solidFill>
                <a:latin typeface="Pretendard SemiBold"/>
              </a:rPr>
              <a:t>03</a:t>
            </a:r>
            <a:endParaRPr lang="en-US" sz="2200" b="0" i="0" u="none" strike="noStrike" dirty="0">
              <a:solidFill>
                <a:srgbClr val="F1F1F1"/>
              </a:solidFill>
              <a:latin typeface="Pretendard SemiBold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0A857DF0-813B-9782-E087-6A65DEC54839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17CFAD1E-32AB-C4C6-1183-569891C9A6AD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FA758A9-32F3-F3A1-53E0-F47D39FDD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0968" y="4457700"/>
            <a:ext cx="3113232" cy="31132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DC18ACB-E8A0-BD86-4CE7-812A1DA2C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641" y="4233141"/>
            <a:ext cx="3120159" cy="31201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E8B9822-D4BB-D7AF-54A3-F1E44339F8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73050" y="4305300"/>
            <a:ext cx="32512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2B53E-9204-13F3-2AE2-8B764637F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2FC7BE-2D00-7C7D-9465-5518B7DA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43E0E19-8288-D851-21F8-07E795333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89EC0EE-E82B-887C-F216-CED8895241C5}"/>
              </a:ext>
            </a:extLst>
          </p:cNvPr>
          <p:cNvSpPr txBox="1"/>
          <p:nvPr/>
        </p:nvSpPr>
        <p:spPr>
          <a:xfrm>
            <a:off x="4114800" y="12573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7200" b="1" i="0" u="none" strike="noStrike" dirty="0" err="1">
                <a:solidFill>
                  <a:srgbClr val="15704D"/>
                </a:solidFill>
                <a:ea typeface="GangwonEduPower"/>
              </a:rPr>
              <a:t>데데데데데데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1331385-C5A3-4F1A-C5D7-73D6F5B80763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</a:t>
            </a: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4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69D4E95-2CCD-2FC8-72A2-3AC81B7CCBE0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235527E-8589-CEFC-5EAE-555328DA5C29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821E4C-089B-E611-BB3F-FD45481C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3" y="2358256"/>
            <a:ext cx="3318718" cy="62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3BE7B1E-823D-F515-AE30-4528FFDD1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00" y="2358256"/>
            <a:ext cx="9955200" cy="62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580360B9-7458-7229-153A-3EFADDCD8A02}"/>
              </a:ext>
            </a:extLst>
          </p:cNvPr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ea typeface="GangwonEduPower"/>
              </a:rPr>
              <a:t>데이터 구성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19A43CF-E196-AAF7-CB20-60E61F545BD7}"/>
              </a:ext>
            </a:extLst>
          </p:cNvPr>
          <p:cNvSpPr txBox="1"/>
          <p:nvPr/>
        </p:nvSpPr>
        <p:spPr>
          <a:xfrm>
            <a:off x="13680688" y="4876800"/>
            <a:ext cx="4800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ea typeface="Pretendard Medium"/>
              </a:rPr>
              <a:t>데이터 셋 종류</a:t>
            </a:r>
            <a:r>
              <a:rPr lang="en-US" altLang="ko-KR" sz="2800" b="1" spc="-200" dirty="0">
                <a:solidFill>
                  <a:srgbClr val="15704D"/>
                </a:solidFill>
                <a:ea typeface="Pretendard Medium"/>
              </a:rPr>
              <a:t>:</a:t>
            </a:r>
            <a:r>
              <a:rPr lang="ko-KR" altLang="en-US" sz="2800" b="1" spc="-200" dirty="0">
                <a:solidFill>
                  <a:srgbClr val="15704D"/>
                </a:solidFill>
                <a:ea typeface="Pretendard Medium"/>
              </a:rPr>
              <a:t> </a:t>
            </a:r>
            <a:r>
              <a:rPr lang="en-US" altLang="ko-KR" sz="2800" b="1" spc="-200" dirty="0">
                <a:solidFill>
                  <a:srgbClr val="15704D"/>
                </a:solidFill>
                <a:ea typeface="Pretendard Medium"/>
              </a:rPr>
              <a:t>Food-101</a:t>
            </a:r>
          </a:p>
          <a:p>
            <a:pPr lvl="0" algn="ctr">
              <a:lnSpc>
                <a:spcPct val="68890"/>
              </a:lnSpc>
            </a:pPr>
            <a:endParaRPr lang="en-US" alt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r>
              <a:rPr lang="ko-KR" altLang="en-US" sz="2800" b="1" i="0" u="none" strike="noStrike" spc="-200" dirty="0" err="1">
                <a:solidFill>
                  <a:srgbClr val="15704D"/>
                </a:solidFill>
                <a:ea typeface="Pretendard Medium"/>
              </a:rPr>
              <a:t>클래수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 수</a:t>
            </a:r>
            <a:r>
              <a:rPr lang="en-US" altLang="ko-KR" sz="2800" b="1" i="0" u="none" strike="noStrike" spc="-200" dirty="0">
                <a:solidFill>
                  <a:srgbClr val="15704D"/>
                </a:solidFill>
                <a:ea typeface="Pretendard Medium"/>
              </a:rPr>
              <a:t>: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 </a:t>
            </a:r>
            <a:r>
              <a:rPr lang="en-US" altLang="ko-KR" sz="2800" b="1" i="0" u="none" strike="noStrike" spc="-200" dirty="0">
                <a:solidFill>
                  <a:srgbClr val="15704D"/>
                </a:solidFill>
                <a:ea typeface="Pretendard Medium"/>
              </a:rPr>
              <a:t>101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개 음식 종류</a:t>
            </a:r>
            <a:endParaRPr lang="en-US" alt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endParaRPr lang="en-US" altLang="ko-KR" sz="2800" b="1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이미지 개수</a:t>
            </a:r>
            <a:r>
              <a:rPr lang="en-US" altLang="ko-KR" sz="2800" b="1" i="0" u="none" strike="noStrike" spc="-200" dirty="0">
                <a:solidFill>
                  <a:srgbClr val="15704D"/>
                </a:solidFill>
                <a:ea typeface="Pretendard Medium"/>
              </a:rPr>
              <a:t>: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  총 </a:t>
            </a:r>
            <a:r>
              <a:rPr lang="en-US" altLang="ko-KR" sz="2800" b="1" i="0" u="none" strike="noStrike" spc="-200" dirty="0">
                <a:solidFill>
                  <a:srgbClr val="15704D"/>
                </a:solidFill>
                <a:ea typeface="Pretendard Medium"/>
              </a:rPr>
              <a:t>101,000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장</a:t>
            </a:r>
            <a:endParaRPr 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9370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40200" y="10287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ea typeface="GangwonEduPower"/>
              </a:rPr>
              <a:t>인공지능 모델 선택 및 구조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05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8EACB82C-8180-EB82-4D41-5712F20C10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85800" y="2123819"/>
            <a:ext cx="7961662" cy="3365744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2C1314C4-5C53-6127-838B-705DEDA1A1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85800" y="5663956"/>
            <a:ext cx="7961662" cy="3365744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EAB4194B-7C99-E647-EEC3-732C4309B8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716738" y="5663956"/>
            <a:ext cx="7961662" cy="3365744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53F93464-1E92-A2FA-1B93-E7C0A925BD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716738" y="2101362"/>
            <a:ext cx="7961662" cy="3365744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244E9D24-98E1-0F1D-FAFE-3F4A7E7EF482}"/>
              </a:ext>
            </a:extLst>
          </p:cNvPr>
          <p:cNvSpPr/>
          <p:nvPr/>
        </p:nvSpPr>
        <p:spPr>
          <a:xfrm>
            <a:off x="6210300" y="3292219"/>
            <a:ext cx="6096000" cy="45974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5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E71D7FDA-A5A0-49A1-BD75-AA03B19A22F0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CD4587F0-3BAD-3821-14EA-A3A09D7C31A0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57CC39F-B4B7-6CF7-AF86-EDAFC1E62652}"/>
              </a:ext>
            </a:extLst>
          </p:cNvPr>
          <p:cNvSpPr txBox="1"/>
          <p:nvPr/>
        </p:nvSpPr>
        <p:spPr>
          <a:xfrm>
            <a:off x="990600" y="2400300"/>
            <a:ext cx="62484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Inception V3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는 구글에서 개발한 이미지 분류를 위한 딥러닝 모델로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매우 높은 정확도를 보여줌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대규모 데이터셋에서 미리 학습이 되어 있어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음식 데이터셋에 맞게 전이 학습을 적용하면 더 짧은 시간 안에 높은 성능을 낼 수 있음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음식 종류별 특성을 인식하는데 유리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44AE0DC5-DE78-FBF5-5915-66F924888A36}"/>
              </a:ext>
            </a:extLst>
          </p:cNvPr>
          <p:cNvSpPr txBox="1"/>
          <p:nvPr/>
        </p:nvSpPr>
        <p:spPr>
          <a:xfrm>
            <a:off x="960120" y="5981700"/>
            <a:ext cx="559308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Inception V3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모델은 특징을 추출하는 레이어들과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마지막으로 이미지를 분류하는 레이어들로 구성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주요 레이어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Convolutional Layer(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특징 추출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Pooling Layer(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차원 축소 및 특징 강화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Fully Connected Layer(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최종 분류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3F280F70-D413-834F-FF6B-553CB77078B4}"/>
              </a:ext>
            </a:extLst>
          </p:cNvPr>
          <p:cNvSpPr txBox="1"/>
          <p:nvPr/>
        </p:nvSpPr>
        <p:spPr>
          <a:xfrm>
            <a:off x="10820400" y="2641600"/>
            <a:ext cx="6519545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입력과 출력 형태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0" algn="r">
              <a:lnSpc>
                <a:spcPct val="124499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224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224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이미지 입력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8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r">
              <a:lnSpc>
                <a:spcPct val="124499"/>
              </a:lnSpc>
            </a:pP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여러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Conv, Pooling, Fully Layers -&gt; </a:t>
            </a:r>
          </a:p>
          <a:p>
            <a:pPr lvl="0" algn="r">
              <a:lnSpc>
                <a:spcPct val="124499"/>
              </a:lnSpc>
            </a:pP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101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 음식 클래스 출력</a:t>
            </a:r>
            <a:endParaRPr lang="en-US" altLang="ko-KR" sz="28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969D48F9-605E-E4CE-1529-161B2C8B2FE6}"/>
              </a:ext>
            </a:extLst>
          </p:cNvPr>
          <p:cNvSpPr txBox="1"/>
          <p:nvPr/>
        </p:nvSpPr>
        <p:spPr>
          <a:xfrm>
            <a:off x="11772900" y="6146800"/>
            <a:ext cx="56007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모델 구조 전체 흐름도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8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r">
              <a:lnSpc>
                <a:spcPct val="124499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입력 이미지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특징 추출 레이어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(Conv, Pooling)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-&gt;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Fully  Connected 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레이어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-&gt;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28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Softmax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로 최종 분류</a:t>
            </a:r>
            <a:endParaRPr lang="en-US" altLang="ko-KR" sz="28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</a:t>
            </a: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6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40000" y="1104900"/>
            <a:ext cx="13385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GangwonEduPower"/>
                <a:ea typeface="GangwonEduPower"/>
              </a:rPr>
              <a:t>전이</a:t>
            </a:r>
            <a:r>
              <a:rPr lang="en-US" altLang="ko-KR" sz="6000" dirty="0">
                <a:solidFill>
                  <a:srgbClr val="15704D"/>
                </a:solidFill>
                <a:latin typeface="GangwonEduPower"/>
                <a:ea typeface="GangwonEduPower"/>
              </a:rPr>
              <a:t> </a:t>
            </a:r>
            <a:r>
              <a:rPr lang="ko-KR" altLang="en-US" sz="6000" dirty="0">
                <a:solidFill>
                  <a:srgbClr val="15704D"/>
                </a:solidFill>
                <a:latin typeface="GangwonEduPower"/>
                <a:ea typeface="GangwonEduPower"/>
              </a:rPr>
              <a:t>학습</a:t>
            </a:r>
            <a:r>
              <a:rPr lang="en-US" altLang="ko-KR" sz="6000" dirty="0">
                <a:solidFill>
                  <a:srgbClr val="15704D"/>
                </a:solidFill>
                <a:latin typeface="GangwonEduPower"/>
                <a:ea typeface="GangwonEduPower"/>
              </a:rPr>
              <a:t>(Transfer Learning)</a:t>
            </a:r>
            <a:endParaRPr lang="en-US" sz="6000" b="0" i="0" u="none" strike="noStrike" dirty="0">
              <a:solidFill>
                <a:srgbClr val="15704D"/>
              </a:solidFill>
              <a:latin typeface="GangwonEduPow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" y="3586356"/>
            <a:ext cx="7620000" cy="5665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3000" b="0" i="0" u="none" strike="noStrike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6F8704F7-DCB6-A66C-DDA1-500AFD59D10D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AA880B9F-9BA9-C0E4-4418-61F0D40E61C1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2050" name="Picture 2" descr="세미나 발표 3] 머신러닝 세미나 3팀 - Transfer Learning(전이학습)">
            <a:extLst>
              <a:ext uri="{FF2B5EF4-FFF2-40B4-BE49-F238E27FC236}">
                <a16:creationId xmlns:a16="http://schemas.microsoft.com/office/drawing/2014/main" id="{F245B967-436A-DE6D-1A6A-5476F7DF7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6"/>
          <a:stretch/>
        </p:blipFill>
        <p:spPr bwMode="auto">
          <a:xfrm>
            <a:off x="2667000" y="2246313"/>
            <a:ext cx="13385800" cy="537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B62A0203-87C1-9468-3B48-7797E79A3E9F}"/>
              </a:ext>
            </a:extLst>
          </p:cNvPr>
          <p:cNvSpPr txBox="1"/>
          <p:nvPr/>
        </p:nvSpPr>
        <p:spPr>
          <a:xfrm>
            <a:off x="-152400" y="7951787"/>
            <a:ext cx="18580100" cy="13827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대규모 데이터셋으로 미리 학습된 모델을 가져와</a:t>
            </a:r>
            <a:r>
              <a:rPr lang="en-US" altLang="ko-KR" sz="3200" b="1" i="0" u="none" strike="noStrike" spc="-200" dirty="0">
                <a:solidFill>
                  <a:srgbClr val="15704D"/>
                </a:solidFill>
                <a:ea typeface="Pretendard Medium"/>
              </a:rPr>
              <a:t>,</a:t>
            </a: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 새로운 데이터셋</a:t>
            </a:r>
            <a:r>
              <a:rPr lang="en-US" altLang="ko-KR" sz="3200" b="1" i="0" u="none" strike="noStrike" spc="-200" dirty="0">
                <a:solidFill>
                  <a:srgbClr val="15704D"/>
                </a:solidFill>
                <a:ea typeface="Pretendard Medium"/>
              </a:rPr>
              <a:t>(</a:t>
            </a: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음식 이미지</a:t>
            </a:r>
            <a:r>
              <a:rPr lang="en-US" altLang="ko-KR" sz="3200" b="1" i="0" u="none" strike="noStrike" spc="-200" dirty="0">
                <a:solidFill>
                  <a:srgbClr val="15704D"/>
                </a:solidFill>
                <a:ea typeface="Pretendard Medium"/>
              </a:rPr>
              <a:t>)</a:t>
            </a:r>
            <a:r>
              <a:rPr lang="ko-KR" altLang="en-US" sz="3200" b="1" i="0" u="none" strike="noStrike" spc="-200" dirty="0" err="1">
                <a:solidFill>
                  <a:srgbClr val="15704D"/>
                </a:solidFill>
                <a:ea typeface="Pretendard Medium"/>
              </a:rPr>
              <a:t>으로</a:t>
            </a: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 다시 학습시키는 방법</a:t>
            </a:r>
            <a:endParaRPr lang="en-US" altLang="ko-KR" sz="3200" b="1" i="0" u="none" strike="noStrike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endParaRPr lang="en-US" altLang="ko-KR" sz="3200" b="1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r>
              <a:rPr lang="ko-KR" altLang="en-US" sz="3200" b="1" spc="-200" dirty="0">
                <a:solidFill>
                  <a:srgbClr val="15704D"/>
                </a:solidFill>
                <a:ea typeface="Pretendard Medium"/>
              </a:rPr>
              <a:t>이를 통해 데이터가 적더라도 빠르게 높은 정확도를 얻을 수 있음</a:t>
            </a:r>
            <a:endParaRPr lang="ko-KR" sz="32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C7FBD-0394-D9A7-A4B6-71D9A1852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7B1E7B6C-F39C-41B9-80FD-50435E4F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86A49B-1E47-2F8F-0EBB-B5EE671C3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D1B2F6D-929D-2217-4709-C7BE9C7C4AB2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</a:t>
            </a: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7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7EB756F-1AC7-CFDE-7515-B92F35358655}"/>
              </a:ext>
            </a:extLst>
          </p:cNvPr>
          <p:cNvSpPr txBox="1"/>
          <p:nvPr/>
        </p:nvSpPr>
        <p:spPr>
          <a:xfrm>
            <a:off x="2540000" y="1104900"/>
            <a:ext cx="13385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6000" dirty="0">
                <a:solidFill>
                  <a:srgbClr val="15704D"/>
                </a:solidFill>
                <a:latin typeface="GangwonEduPower"/>
                <a:ea typeface="GangwonEduPower"/>
              </a:rPr>
              <a:t>Inception V3</a:t>
            </a:r>
            <a:r>
              <a:rPr lang="ko-KR" altLang="en-US" sz="6000" dirty="0">
                <a:solidFill>
                  <a:srgbClr val="15704D"/>
                </a:solidFill>
                <a:latin typeface="GangwonEduPower"/>
                <a:ea typeface="GangwonEduPower"/>
              </a:rPr>
              <a:t> 모델의 전이 학습 적용 과정</a:t>
            </a:r>
            <a:endParaRPr lang="en-US" sz="6000" b="0" i="0" u="none" strike="noStrike" dirty="0">
              <a:solidFill>
                <a:srgbClr val="15704D"/>
              </a:solidFill>
              <a:latin typeface="GangwonEduPower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3D078161-A945-906B-FB80-689AF8A73D44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B6108425-2DC7-9C58-9F59-7C854520D11E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B8004001-102B-F6FE-9061-D29BB333C836}"/>
              </a:ext>
            </a:extLst>
          </p:cNvPr>
          <p:cNvSpPr txBox="1"/>
          <p:nvPr/>
        </p:nvSpPr>
        <p:spPr>
          <a:xfrm>
            <a:off x="-149225" y="2095500"/>
            <a:ext cx="18580100" cy="13827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기존 모델의 기본 레이어를 고정하고</a:t>
            </a:r>
            <a:r>
              <a:rPr lang="en-US" altLang="ko-KR" sz="3200" b="1" i="0" u="none" strike="noStrike" spc="-200" dirty="0">
                <a:solidFill>
                  <a:srgbClr val="15704D"/>
                </a:solidFill>
                <a:ea typeface="Pretendard Medium"/>
              </a:rPr>
              <a:t>,</a:t>
            </a: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 음식 분류를 위한 새로운 레이어를 추가</a:t>
            </a:r>
            <a:endParaRPr lang="en-US" altLang="ko-KR" sz="3200" b="1" i="0" u="none" strike="noStrike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endParaRPr lang="en-US" altLang="ko-KR" sz="3200" b="1" i="0" u="none" strike="noStrike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r>
              <a:rPr lang="ko-KR" altLang="en-US" sz="3200" b="1" spc="-200" dirty="0">
                <a:solidFill>
                  <a:srgbClr val="15704D"/>
                </a:solidFill>
                <a:ea typeface="Pretendard Medium"/>
              </a:rPr>
              <a:t>최종 레이어만 학습시키는 방식으로 새로운 데이터셋에 빠르게 적응하도록 함</a:t>
            </a:r>
            <a:endParaRPr lang="ko-KR" sz="32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9254E-A89B-B4D6-F3F9-B51F876B0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66" y="3508568"/>
            <a:ext cx="13093534" cy="56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2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7467600" y="-3403600"/>
            <a:ext cx="1701800" cy="140081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9004300" y="-1231900"/>
            <a:ext cx="1701800" cy="140208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7308850" y="1187450"/>
            <a:ext cx="2070100" cy="139192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데이터 전처리의 목표 및 과정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828800" y="3390900"/>
            <a:ext cx="12496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이미지 크기와 색상 등을 </a:t>
            </a:r>
            <a:r>
              <a:rPr lang="ko-KR" altLang="en-US" sz="2400" spc="-200" dirty="0" err="1">
                <a:solidFill>
                  <a:srgbClr val="15704D"/>
                </a:solidFill>
                <a:latin typeface="Pretendard Medium"/>
              </a:rPr>
              <a:t>표준화하여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모델이 더 쉽게 학습할 수 있도록 도움</a:t>
            </a:r>
            <a:endParaRPr lang="en-US" altLang="ko-KR" sz="2400" spc="-200" dirty="0">
              <a:solidFill>
                <a:srgbClr val="15704D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데이터 증강을 통해 적은 데이터를 다양한 형태로 변형하여 더 많은 데이터를 학습하는 효과를 얻음</a:t>
            </a:r>
            <a:r>
              <a:rPr 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92300" y="292735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ea typeface="Pretendard Bold"/>
              </a:rPr>
              <a:t>데이터 전처리의  필요성 및 목표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133600" y="7670800"/>
            <a:ext cx="12496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회전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–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음식 이미지를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20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도 범위에서 무작위로 회전하여 다양한 각도 학습</a:t>
            </a:r>
            <a:endParaRPr lang="en-US" altLang="ko-KR" sz="2400" b="0" i="0" u="none" strike="noStrike" spc="-200" dirty="0">
              <a:solidFill>
                <a:srgbClr val="15704D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수평 이동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,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수직 이동 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–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20%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범위 내에서 이동하여 중심이 다소 변한 이미지 학습</a:t>
            </a:r>
            <a:endParaRPr lang="en-US" altLang="ko-KR" sz="2400" spc="-200" dirty="0">
              <a:solidFill>
                <a:srgbClr val="15704D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확대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/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축소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–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20%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확대 또는 축소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||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수평 뒤집기 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–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이미지 좌우 반전을 통해 양방향 학습</a:t>
            </a:r>
            <a:endParaRPr lang="en-US" sz="24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133600" y="72136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데이터 </a:t>
            </a:r>
            <a:r>
              <a:rPr lang="ko-KR" altLang="en-US" sz="2500" b="0" i="0" u="none" strike="noStrike" spc="-200" dirty="0" err="1">
                <a:solidFill>
                  <a:srgbClr val="15704D"/>
                </a:solidFill>
                <a:ea typeface="Pretendard Bold"/>
              </a:rPr>
              <a:t>전처리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 과정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ea typeface="Pretendard Bold"/>
              </a:rPr>
              <a:t>-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 데이터 증강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ea typeface="Pretendard Bold"/>
              </a:rPr>
              <a:t> 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416300" y="5753100"/>
            <a:ext cx="11747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모든 이미지 크기를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224 X 224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크기로 맞춰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,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모델 입력에 적합하도록 함</a:t>
            </a:r>
            <a:r>
              <a:rPr 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. 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15400" y="51562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데이터 </a:t>
            </a:r>
            <a:r>
              <a:rPr lang="ko-KR" altLang="en-US" sz="2500" b="0" i="0" u="none" strike="noStrike" spc="-200" dirty="0" err="1">
                <a:solidFill>
                  <a:srgbClr val="15704D"/>
                </a:solidFill>
                <a:ea typeface="Pretendard Bold"/>
              </a:rPr>
              <a:t>전처리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 과정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ea typeface="Pretendard Bold"/>
              </a:rPr>
              <a:t>–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 이미지 크기 조정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D18A39E0-17A8-AE6E-769A-DD9241120402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3FB418B4-D8B2-1A4D-85A3-43169C4D29EB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</TotalTime>
  <Words>1326</Words>
  <Application>Microsoft Macintosh PowerPoint</Application>
  <PresentationFormat>사용자 지정</PresentationFormat>
  <Paragraphs>254</Paragraphs>
  <Slides>29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Arial</vt:lpstr>
      <vt:lpstr>GangwonEduPower</vt:lpstr>
      <vt:lpstr>Pretendard Regular</vt:lpstr>
      <vt:lpstr>Arial Narrow</vt:lpstr>
      <vt:lpstr>Pretendard Bold</vt:lpstr>
      <vt:lpstr>Pretendard SemiBold</vt:lpstr>
      <vt:lpstr>Calibri</vt:lpstr>
      <vt:lpstr>Pretendard Medium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지민 이</cp:lastModifiedBy>
  <cp:revision>47</cp:revision>
  <dcterms:created xsi:type="dcterms:W3CDTF">2006-08-16T00:00:00Z</dcterms:created>
  <dcterms:modified xsi:type="dcterms:W3CDTF">2024-11-19T12:02:26Z</dcterms:modified>
</cp:coreProperties>
</file>